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4" r:id="rId2"/>
    <p:sldId id="288" r:id="rId3"/>
    <p:sldId id="289" r:id="rId4"/>
    <p:sldId id="281" r:id="rId5"/>
    <p:sldId id="275"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tte Pålsson" initials="LP" lastIdx="7" clrIdx="0">
    <p:extLst>
      <p:ext uri="{19B8F6BF-5375-455C-9EA6-DF929625EA0E}">
        <p15:presenceInfo xmlns:p15="http://schemas.microsoft.com/office/powerpoint/2012/main" userId="S-1-5-21-2431388123-1585144882-552047939-24713" providerId="AD"/>
      </p:ext>
    </p:extLst>
  </p:cmAuthor>
  <p:cmAuthor id="2" name="Anne Sofie Plum Christensen" initials="ASPC" lastIdx="9" clrIdx="1">
    <p:extLst>
      <p:ext uri="{19B8F6BF-5375-455C-9EA6-DF929625EA0E}">
        <p15:presenceInfo xmlns:p15="http://schemas.microsoft.com/office/powerpoint/2012/main" userId="S-1-5-21-2431388123-1585144882-552047939-1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699"/>
    <a:srgbClr val="FF0000"/>
    <a:srgbClr val="3300DB"/>
    <a:srgbClr val="FF00FB"/>
    <a:srgbClr val="DEDEDE"/>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606" autoAdjust="0"/>
  </p:normalViewPr>
  <p:slideViewPr>
    <p:cSldViewPr snapToGrid="0">
      <p:cViewPr varScale="1">
        <p:scale>
          <a:sx n="68" d="100"/>
          <a:sy n="68"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00DB7-7185-4F94-B3AB-A3A7FD300638}" type="datetimeFigureOut">
              <a:rPr lang="da-DK" smtClean="0"/>
              <a:t>11-07-2022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6B8DE-2F87-4F9E-9CCA-915279019936}" type="slidenum">
              <a:rPr lang="da-DK" smtClean="0"/>
              <a:t>‹nr.›</a:t>
            </a:fld>
            <a:endParaRPr lang="da-DK"/>
          </a:p>
        </p:txBody>
      </p:sp>
    </p:spTree>
    <p:extLst>
      <p:ext uri="{BB962C8B-B14F-4D97-AF65-F5344CB8AC3E}">
        <p14:creationId xmlns:p14="http://schemas.microsoft.com/office/powerpoint/2010/main" val="4331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cer.dk/forebyg/drik-mindre-alkohol/rapporter-og-forskning/rappor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cer.dk/forebyg/drik-mindre-alkohol/rapporter-og-forskning/rappor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aseline="0" dirty="0" smtClean="0">
                <a:latin typeface="Corbel" panose="020B0503020204020204" pitchFamily="34" charset="0"/>
              </a:rPr>
              <a:t>Vi vil sætte fokus på en sundere alkoholkultur på vores gymnasium. Det gør vi som ledelse ved at tage stilling til hvordan vi sætter fokus på inkluderende fællesskaber frem for høje promiller og druk. Jeg skal nu fortælle jer lidt </a:t>
            </a:r>
            <a:r>
              <a:rPr lang="da-DK" baseline="0" dirty="0" smtClean="0">
                <a:latin typeface="Corbel" panose="020B0503020204020204" pitchFamily="34" charset="0"/>
              </a:rPr>
              <a:t>om hvordan vi gør det og hvilken rolle vi håber I vil spille. </a:t>
            </a:r>
            <a:endParaRPr lang="da-DK"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1</a:t>
            </a:fld>
            <a:endParaRPr lang="da-DK"/>
          </a:p>
        </p:txBody>
      </p:sp>
    </p:spTree>
    <p:extLst>
      <p:ext uri="{BB962C8B-B14F-4D97-AF65-F5344CB8AC3E}">
        <p14:creationId xmlns:p14="http://schemas.microsoft.com/office/powerpoint/2010/main" val="411342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1" dirty="0" smtClean="0">
                <a:latin typeface="Corbel" panose="020B0503020204020204" pitchFamily="34" charset="0"/>
              </a:rPr>
              <a:t>(Indsæt </a:t>
            </a:r>
            <a:r>
              <a:rPr lang="da-DK" b="0" i="1" dirty="0" smtClean="0">
                <a:latin typeface="Corbel" panose="020B0503020204020204" pitchFamily="34" charset="0"/>
              </a:rPr>
              <a:t>jeres alkoholpolitik på </a:t>
            </a:r>
            <a:r>
              <a:rPr lang="da-DK" b="0" i="1" dirty="0" err="1" smtClean="0">
                <a:latin typeface="Corbel" panose="020B0503020204020204" pitchFamily="34" charset="0"/>
              </a:rPr>
              <a:t>slidet</a:t>
            </a:r>
            <a:r>
              <a:rPr lang="da-DK" b="0" i="1" dirty="0" smtClean="0">
                <a:latin typeface="Corbel" panose="020B0503020204020204" pitchFamily="34" charset="0"/>
              </a:rPr>
              <a:t>)</a:t>
            </a:r>
            <a:endParaRPr lang="da-DK" b="0" i="1" baseline="0"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i="1"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i="1" dirty="0" smtClean="0">
                <a:latin typeface="Corbel" panose="020B0503020204020204" pitchFamily="34" charset="0"/>
              </a:rPr>
              <a:t>Forslag</a:t>
            </a:r>
            <a:r>
              <a:rPr lang="da-DK" b="1" i="1" baseline="0" dirty="0" smtClean="0">
                <a:latin typeface="Corbel" panose="020B0503020204020204" pitchFamily="34" charset="0"/>
              </a:rPr>
              <a:t> til talepapir </a:t>
            </a:r>
            <a:endParaRPr lang="da-DK" baseline="0" dirty="0" smtClean="0">
              <a:latin typeface="Corbel" panose="020B0503020204020204" pitchFamily="34" charset="0"/>
            </a:endParaRPr>
          </a:p>
          <a:p>
            <a:pPr marL="171450" indent="-171450">
              <a:buFont typeface="Arial" panose="020B0604020202020204" pitchFamily="34" charset="0"/>
              <a:buChar char="•"/>
            </a:pPr>
            <a:r>
              <a:rPr lang="da-DK" i="1" baseline="0" dirty="0" smtClean="0">
                <a:latin typeface="Corbel" panose="020B0503020204020204" pitchFamily="34" charset="0"/>
              </a:rPr>
              <a:t>Præsenter punkterne på jeres alkoholpolitik</a:t>
            </a:r>
            <a:endParaRPr lang="da-DK" i="1" baseline="0" dirty="0" smtClean="0">
              <a:latin typeface="Corbel" panose="020B0503020204020204" pitchFamily="34" charset="0"/>
            </a:endParaRPr>
          </a:p>
          <a:p>
            <a:pPr marL="0" indent="0">
              <a:buFont typeface="Arial" panose="020B0604020202020204" pitchFamily="34" charset="0"/>
              <a:buNone/>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Som forældre har I også et ansvar. Vi opfordrer jer til at støtte op om gymnasiets alkoholpolitik og hjælpe os med at skabe en sund alkoholkultur. </a:t>
            </a:r>
          </a:p>
          <a:p>
            <a:pPr marL="171450" indent="-171450">
              <a:buFont typeface="Arial" panose="020B0604020202020204" pitchFamily="34" charset="0"/>
              <a:buChar char="•"/>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Det kan I gøre ved at tage snakken om alkohol med jeres barn </a:t>
            </a:r>
            <a:r>
              <a:rPr lang="da-DK" baseline="0" dirty="0" smtClean="0">
                <a:latin typeface="Corbel" panose="020B0503020204020204" pitchFamily="34" charset="0"/>
              </a:rPr>
              <a:t>og desuden </a:t>
            </a:r>
            <a:r>
              <a:rPr lang="da-DK" baseline="0" dirty="0" smtClean="0">
                <a:latin typeface="Corbel" panose="020B0503020204020204" pitchFamily="34" charset="0"/>
              </a:rPr>
              <a:t>hjælpe os med at sikre at de ikke drikker for meget, inden de kommer til arrangementer her på gymnasiet.</a:t>
            </a:r>
          </a:p>
          <a:p>
            <a:pPr marL="0" indent="0">
              <a:buFont typeface="Arial" panose="020B0604020202020204" pitchFamily="34" charset="0"/>
              <a:buNone/>
            </a:pPr>
            <a:endParaRPr lang="da-DK" baseline="0" dirty="0" smtClean="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2</a:t>
            </a:fld>
            <a:endParaRPr lang="da-DK"/>
          </a:p>
        </p:txBody>
      </p:sp>
    </p:spTree>
    <p:extLst>
      <p:ext uri="{BB962C8B-B14F-4D97-AF65-F5344CB8AC3E}">
        <p14:creationId xmlns:p14="http://schemas.microsoft.com/office/powerpoint/2010/main" val="26250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latin typeface="Corbel" panose="020B0503020204020204" pitchFamily="34" charset="0"/>
              </a:rPr>
              <a:t>Men hvorfor ikke bare give de unge en pause og lade dem drikke, som de vil?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smtClean="0">
                <a:latin typeface="Corbel" panose="020B0503020204020204" pitchFamily="34" charset="0"/>
              </a:rPr>
              <a:t>Det er præcis det, vi gerne vil. Vi vil gerne understøtte de unge i, hvad de ønsker sig og det er ikke uhæmmet druk.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aseline="0"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smtClean="0">
                <a:latin typeface="Corbel" panose="020B0503020204020204" pitchFamily="34" charset="0"/>
              </a:rPr>
              <a:t>Mange </a:t>
            </a:r>
            <a:r>
              <a:rPr lang="da-DK" baseline="0" dirty="0" smtClean="0">
                <a:latin typeface="Corbel" panose="020B0503020204020204" pitchFamily="34" charset="0"/>
              </a:rPr>
              <a:t>unge efterspørger </a:t>
            </a:r>
            <a:r>
              <a:rPr lang="da-DK" sz="1200" dirty="0" smtClean="0">
                <a:latin typeface="Corbel" panose="020B0503020204020204" pitchFamily="34" charset="0"/>
              </a:rPr>
              <a:t>en ny og sundere alkoholkultur, hvor man drikker mindre og oplever mere. Blandt</a:t>
            </a:r>
            <a:r>
              <a:rPr lang="da-DK" sz="1200" baseline="0" dirty="0" smtClean="0">
                <a:latin typeface="Corbel" panose="020B0503020204020204" pitchFamily="34" charset="0"/>
              </a:rPr>
              <a:t> </a:t>
            </a:r>
            <a:r>
              <a:rPr lang="da-DK" sz="1200" baseline="0" dirty="0" smtClean="0">
                <a:latin typeface="Corbel" panose="020B0503020204020204" pitchFamily="34" charset="0"/>
              </a:rPr>
              <a:t>unge i alderen 15-25-år, </a:t>
            </a:r>
            <a:r>
              <a:rPr lang="da-DK" sz="1200" baseline="0" dirty="0" smtClean="0">
                <a:latin typeface="Corbel" panose="020B0503020204020204" pitchFamily="34" charset="0"/>
              </a:rPr>
              <a:t>angiver:</a:t>
            </a:r>
            <a:endParaRPr lang="da-DK" sz="1200" dirty="0" smtClean="0">
              <a:latin typeface="Corbel" panose="020B0503020204020204" pitchFamily="34" charset="0"/>
            </a:endParaRPr>
          </a:p>
          <a:p>
            <a:pPr marL="342900" indent="-342900">
              <a:buFont typeface="Arial" panose="020B0604020202020204" pitchFamily="34" charset="0"/>
              <a:buChar char="•"/>
            </a:pPr>
            <a:r>
              <a:rPr lang="da-DK" sz="1200" dirty="0" smtClean="0">
                <a:latin typeface="Corbel" panose="020B0503020204020204" pitchFamily="34" charset="0"/>
              </a:rPr>
              <a:t>Næsten</a:t>
            </a:r>
            <a:r>
              <a:rPr lang="da-DK" sz="1200" baseline="0" dirty="0" smtClean="0">
                <a:latin typeface="Corbel" panose="020B0503020204020204" pitchFamily="34" charset="0"/>
              </a:rPr>
              <a:t> halvdelen (45 %) </a:t>
            </a:r>
            <a:r>
              <a:rPr lang="da-DK" sz="1200" dirty="0" smtClean="0">
                <a:latin typeface="Corbel" panose="020B0503020204020204" pitchFamily="34" charset="0"/>
              </a:rPr>
              <a:t>at de synes, at </a:t>
            </a:r>
            <a:r>
              <a:rPr lang="da-DK" sz="1200" dirty="0" smtClean="0">
                <a:latin typeface="Corbel" panose="020B0503020204020204" pitchFamily="34" charset="0"/>
              </a:rPr>
              <a:t>danske unge drikker for meget alkohol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latin typeface="Corbel" panose="020B0503020204020204" pitchFamily="34" charset="0"/>
              </a:rPr>
              <a:t>88 % ønsker en kultur, hvor alle accepterer et ”nej tak” til </a:t>
            </a:r>
            <a:r>
              <a:rPr lang="da-DK" sz="1200" dirty="0" smtClean="0">
                <a:latin typeface="Corbel" panose="020B0503020204020204" pitchFamily="34" charset="0"/>
              </a:rPr>
              <a:t>alkohol.</a:t>
            </a:r>
            <a:r>
              <a:rPr lang="da-DK" sz="1200" baseline="0" dirty="0" smtClean="0">
                <a:latin typeface="Corbel" panose="020B0503020204020204" pitchFamily="34" charset="0"/>
              </a:rPr>
              <a:t> Og et nej er ikke altid accepteret i dag, for </a:t>
            </a:r>
            <a:r>
              <a:rPr lang="da-DK" sz="1200" dirty="0" smtClean="0">
                <a:latin typeface="Corbel" panose="020B0503020204020204" pitchFamily="34" charset="0"/>
              </a:rPr>
              <a:t>6 ud af 10 unge (59 %), har oplevet,</a:t>
            </a:r>
            <a:r>
              <a:rPr lang="da-DK" sz="1200" baseline="0" dirty="0" smtClean="0">
                <a:latin typeface="Corbel" panose="020B0503020204020204" pitchFamily="34" charset="0"/>
              </a:rPr>
              <a:t> at </a:t>
            </a:r>
            <a:r>
              <a:rPr lang="da-DK" sz="1200" dirty="0" smtClean="0">
                <a:latin typeface="Corbel" panose="020B0503020204020204" pitchFamily="34" charset="0"/>
              </a:rPr>
              <a:t>deres venner har forsøgt at få dem til at drikke mere alkohol, end de havde lyst til.</a:t>
            </a:r>
            <a:endParaRPr lang="da-DK" sz="1200" dirty="0" smtClean="0">
              <a:latin typeface="Corbel" panose="020B0503020204020204" pitchFamily="34" charset="0"/>
            </a:endParaRPr>
          </a:p>
          <a:p>
            <a:pPr marL="342900" indent="-342900">
              <a:buFont typeface="Arial" panose="020B0604020202020204" pitchFamily="34" charset="0"/>
              <a:buChar char="•"/>
            </a:pPr>
            <a:r>
              <a:rPr lang="da-DK" sz="1200" dirty="0" smtClean="0">
                <a:latin typeface="Corbel" panose="020B0503020204020204" pitchFamily="34" charset="0"/>
              </a:rPr>
              <a:t>74 % synes det er relevant, at der arbejdes for at udskyde alkoholdebuten og nedsætte alkoholforbruget blandt unge</a:t>
            </a:r>
          </a:p>
          <a:p>
            <a:endParaRPr lang="da-DK" dirty="0" smtClean="0">
              <a:latin typeface="Corbel" panose="020B05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latin typeface="Corbel" panose="020B0503020204020204" pitchFamily="34" charset="0"/>
              </a:rPr>
              <a:t>Det</a:t>
            </a:r>
            <a:r>
              <a:rPr lang="da-DK" baseline="0" dirty="0" smtClean="0">
                <a:latin typeface="Corbel" panose="020B0503020204020204" pitchFamily="34" charset="0"/>
              </a:rPr>
              <a:t> taler for, at der er behov for at hjælpe unge på vej mod en sundere kultur, hvor der er plads til alle – også de, der ikke drikker – eller som </a:t>
            </a:r>
            <a:r>
              <a:rPr lang="da-DK" baseline="0" dirty="0" smtClean="0">
                <a:latin typeface="Corbel" panose="020B0503020204020204" pitchFamily="34" charset="0"/>
              </a:rPr>
              <a:t>ikke har lyst til at drikke så </a:t>
            </a:r>
            <a:r>
              <a:rPr lang="da-DK" baseline="0" dirty="0" smtClean="0">
                <a:latin typeface="Corbel" panose="020B0503020204020204" pitchFamily="34" charset="0"/>
              </a:rPr>
              <a:t>meget</a:t>
            </a:r>
            <a:r>
              <a:rPr lang="da-DK" baseline="0" dirty="0" smtClean="0">
                <a:latin typeface="Corbel" panose="020B0503020204020204" pitchFamily="34" charset="0"/>
              </a:rPr>
              <a:t>. Og det vil vi gerne bidrage til på vores gymnasium. </a:t>
            </a:r>
            <a:endParaRPr lang="da-DK" dirty="0" smtClean="0">
              <a:latin typeface="Corbel" panose="020B0503020204020204" pitchFamily="34" charset="0"/>
            </a:endParaRPr>
          </a:p>
          <a:p>
            <a:endParaRPr lang="da-DK"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smtClean="0">
                <a:latin typeface="Corbel" panose="020B0503020204020204" pitchFamily="34" charset="0"/>
              </a:rPr>
              <a:t>Kilde: </a:t>
            </a:r>
            <a:r>
              <a:rPr lang="da-DK" sz="1200" b="0" i="1" u="none" strike="noStrike" kern="1200" baseline="0" dirty="0" smtClean="0">
                <a:solidFill>
                  <a:schemeClr val="tx1"/>
                </a:solidFill>
                <a:latin typeface="Corbel" panose="020B0503020204020204" pitchFamily="34" charset="0"/>
                <a:ea typeface="+mn-ea"/>
                <a:cs typeface="+mn-cs"/>
              </a:rPr>
              <a:t>Unges alkoholvaner i Danmark 2021. Kræftens Bekæmpelse og TrygFonden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TryghedsGruppen</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2022. </a:t>
            </a:r>
            <a:r>
              <a:rPr lang="da-DK" dirty="0" smtClean="0">
                <a:hlinkClick r:id="rId3"/>
              </a:rPr>
              <a:t>https://www.cancer.dk/forebyg/drik-mindre-alkohol/rapporter-og-forskning/rapporter/</a:t>
            </a:r>
            <a:endParaRPr lang="nb-NO" sz="1200" b="0" i="1" u="none" strike="noStrike" kern="1200" baseline="0" dirty="0" smtClean="0">
              <a:solidFill>
                <a:schemeClr val="tx1"/>
              </a:solidFill>
              <a:latin typeface="Corbel" panose="020B0503020204020204" pitchFamily="34" charset="0"/>
              <a:ea typeface="+mn-ea"/>
              <a:cs typeface="+mn-cs"/>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3</a:t>
            </a:fld>
            <a:endParaRPr lang="da-DK"/>
          </a:p>
        </p:txBody>
      </p:sp>
    </p:spTree>
    <p:extLst>
      <p:ext uri="{BB962C8B-B14F-4D97-AF65-F5344CB8AC3E}">
        <p14:creationId xmlns:p14="http://schemas.microsoft.com/office/powerpoint/2010/main" val="3353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dirty="0" smtClean="0">
                <a:latin typeface="Corbel" panose="020B0503020204020204" pitchFamily="34" charset="0"/>
              </a:rPr>
              <a:t>Modsat</a:t>
            </a:r>
            <a:r>
              <a:rPr lang="da-DK" sz="1200" baseline="0" dirty="0" smtClean="0">
                <a:latin typeface="Corbel" panose="020B0503020204020204" pitchFamily="34" charset="0"/>
              </a:rPr>
              <a:t> hvad måske kunne frygte som forælder, </a:t>
            </a:r>
            <a:r>
              <a:rPr lang="da-DK" sz="1200" dirty="0" smtClean="0">
                <a:latin typeface="Corbel" panose="020B0503020204020204" pitchFamily="34" charset="0"/>
              </a:rPr>
              <a:t>viser </a:t>
            </a:r>
            <a:r>
              <a:rPr lang="da-DK" sz="1200" dirty="0" smtClean="0">
                <a:latin typeface="Corbel" panose="020B0503020204020204" pitchFamily="34" charset="0"/>
              </a:rPr>
              <a:t>undersøgelser, at flertallet</a:t>
            </a:r>
            <a:r>
              <a:rPr lang="da-DK" sz="1200" baseline="0" dirty="0" smtClean="0">
                <a:latin typeface="Corbel" panose="020B0503020204020204" pitchFamily="34" charset="0"/>
              </a:rPr>
              <a:t> af </a:t>
            </a:r>
            <a:r>
              <a:rPr lang="da-DK" sz="1200" dirty="0" smtClean="0">
                <a:latin typeface="Corbel" panose="020B0503020204020204" pitchFamily="34" charset="0"/>
              </a:rPr>
              <a:t>unge </a:t>
            </a:r>
            <a:r>
              <a:rPr lang="da-DK" sz="1200" i="1" u="sng" dirty="0" smtClean="0">
                <a:latin typeface="Corbel" panose="020B0503020204020204" pitchFamily="34" charset="0"/>
              </a:rPr>
              <a:t>ikke</a:t>
            </a:r>
            <a:r>
              <a:rPr lang="da-DK" sz="1200" dirty="0" smtClean="0">
                <a:latin typeface="Corbel" panose="020B0503020204020204" pitchFamily="34" charset="0"/>
              </a:rPr>
              <a:t> har noget imod, at deres forældre blander sig i deres alkoholvaner.</a:t>
            </a:r>
          </a:p>
          <a:p>
            <a:pPr marL="171450" indent="-171450">
              <a:buFont typeface="Arial" panose="020B0604020202020204" pitchFamily="34" charset="0"/>
              <a:buChar char="•"/>
            </a:pPr>
            <a:r>
              <a:rPr lang="da-DK" sz="1200" dirty="0" smtClean="0">
                <a:latin typeface="Corbel" panose="020B0503020204020204" pitchFamily="34" charset="0"/>
              </a:rPr>
              <a:t>Blandt</a:t>
            </a:r>
            <a:r>
              <a:rPr lang="da-DK" sz="1200" baseline="0" dirty="0" smtClean="0">
                <a:latin typeface="Corbel" panose="020B0503020204020204" pitchFamily="34" charset="0"/>
              </a:rPr>
              <a:t> hjemmeboende unge, der har aftaler om alkohol med deres forældre, overholder langt størstedelen (75 %) altid eller for det meste aftalerne. Det nytter altså at sætte rammer for alkoholforbruget.</a:t>
            </a:r>
            <a:endParaRPr lang="da-DK" sz="1200" dirty="0" smtClean="0">
              <a:latin typeface="Corbel" panose="020B0503020204020204" pitchFamily="34" charset="0"/>
            </a:endParaRPr>
          </a:p>
          <a:p>
            <a:pPr marL="171450" indent="-171450">
              <a:buFont typeface="Arial" panose="020B0604020202020204" pitchFamily="34" charset="0"/>
              <a:buChar char="•"/>
            </a:pPr>
            <a:r>
              <a:rPr lang="da-DK" sz="1200" dirty="0" smtClean="0">
                <a:latin typeface="Corbel" panose="020B0503020204020204" pitchFamily="34" charset="0"/>
              </a:rPr>
              <a:t>Og forskning viser,</a:t>
            </a:r>
            <a:r>
              <a:rPr lang="da-DK" sz="1200" baseline="0" dirty="0" smtClean="0">
                <a:latin typeface="Corbel" panose="020B0503020204020204" pitchFamily="34" charset="0"/>
              </a:rPr>
              <a:t> f</a:t>
            </a:r>
            <a:r>
              <a:rPr lang="da-DK" sz="1200" dirty="0" smtClean="0">
                <a:latin typeface="Corbel" panose="020B0503020204020204" pitchFamily="34" charset="0"/>
              </a:rPr>
              <a:t>orældre har stor indflydelse på deres børns alkoholvaner. </a:t>
            </a:r>
          </a:p>
          <a:p>
            <a:pPr marL="628650" lvl="1" indent="-171450">
              <a:buFont typeface="Arial" panose="020B0604020202020204" pitchFamily="34" charset="0"/>
              <a:buChar char="•"/>
            </a:pPr>
            <a:r>
              <a:rPr lang="da-DK" sz="1200" dirty="0" smtClean="0">
                <a:latin typeface="Corbel" panose="020B0503020204020204" pitchFamily="34" charset="0"/>
              </a:rPr>
              <a:t>Derfor</a:t>
            </a:r>
            <a:r>
              <a:rPr lang="da-DK" sz="1200" baseline="0" dirty="0" smtClean="0">
                <a:latin typeface="Corbel" panose="020B0503020204020204" pitchFamily="34" charset="0"/>
              </a:rPr>
              <a:t> anbefaler </a:t>
            </a:r>
            <a:r>
              <a:rPr lang="da-DK" sz="1200" baseline="0" dirty="0" smtClean="0">
                <a:latin typeface="Corbel" panose="020B0503020204020204" pitchFamily="34" charset="0"/>
              </a:rPr>
              <a:t>Kræftens Bekæmpelse og </a:t>
            </a:r>
            <a:r>
              <a:rPr lang="da-DK" sz="1200" baseline="0" dirty="0" err="1" smtClean="0">
                <a:latin typeface="Corbel" panose="020B0503020204020204" pitchFamily="34" charset="0"/>
              </a:rPr>
              <a:t>TrygFonden</a:t>
            </a:r>
            <a:r>
              <a:rPr lang="da-DK" sz="1200" baseline="0" dirty="0" smtClean="0">
                <a:latin typeface="Corbel" panose="020B0503020204020204" pitchFamily="34" charset="0"/>
              </a:rPr>
              <a:t> at: TAGE </a:t>
            </a:r>
            <a:r>
              <a:rPr lang="da-DK" sz="1200" baseline="0" dirty="0" smtClean="0">
                <a:latin typeface="Corbel" panose="020B0503020204020204" pitchFamily="34" charset="0"/>
              </a:rPr>
              <a:t>STILLING – </a:t>
            </a:r>
            <a:r>
              <a:rPr lang="da-DK" sz="1200" baseline="0" dirty="0" smtClean="0">
                <a:latin typeface="Corbel" panose="020B0503020204020204" pitchFamily="34" charset="0"/>
              </a:rPr>
              <a:t>TALE </a:t>
            </a:r>
            <a:r>
              <a:rPr lang="da-DK" sz="1200" baseline="0" dirty="0" smtClean="0">
                <a:latin typeface="Corbel" panose="020B0503020204020204" pitchFamily="34" charset="0"/>
              </a:rPr>
              <a:t>SAMMEN – </a:t>
            </a:r>
            <a:r>
              <a:rPr lang="da-DK" sz="1200" baseline="0" dirty="0" smtClean="0">
                <a:latin typeface="Corbel" panose="020B0503020204020204" pitchFamily="34" charset="0"/>
              </a:rPr>
              <a:t>LAVE </a:t>
            </a:r>
            <a:r>
              <a:rPr lang="da-DK" sz="1200" baseline="0" dirty="0" smtClean="0">
                <a:latin typeface="Corbel" panose="020B0503020204020204" pitchFamily="34" charset="0"/>
              </a:rPr>
              <a:t>AFTALER, hvis man som forælder ønsker at påvirke sit barns alkoholforbrug</a:t>
            </a:r>
            <a:r>
              <a:rPr lang="da-DK" sz="1200" baseline="0" dirty="0" smtClean="0">
                <a:latin typeface="Corbel" panose="020B0503020204020204" pitchFamily="34" charset="0"/>
              </a:rPr>
              <a:t>.</a:t>
            </a:r>
          </a:p>
          <a:p>
            <a:pPr marL="628650" lvl="1" indent="-171450">
              <a:buFont typeface="Arial" panose="020B0604020202020204" pitchFamily="34" charset="0"/>
              <a:buChar char="•"/>
            </a:pPr>
            <a:r>
              <a:rPr lang="da-DK" sz="1200" baseline="0" dirty="0" smtClean="0">
                <a:latin typeface="Corbel" panose="020B0503020204020204" pitchFamily="34" charset="0"/>
              </a:rPr>
              <a:t>I folderen I får med hjem, får I viden om hvad I konkret kan gøre, når I skal lave aftaler med jeres barn – vores elever – om alkohol. </a:t>
            </a:r>
            <a:endParaRPr lang="da-DK" sz="1200" baseline="0" dirty="0" smtClean="0">
              <a:latin typeface="Corbel" panose="020B0503020204020204" pitchFamily="34" charset="0"/>
            </a:endParaRPr>
          </a:p>
          <a:p>
            <a:pPr marL="171450" indent="-171450">
              <a:buFont typeface="Arial" panose="020B0604020202020204" pitchFamily="34" charset="0"/>
              <a:buChar char="•"/>
            </a:pPr>
            <a:endParaRPr lang="da-DK" sz="1200" dirty="0" smtClean="0">
              <a:latin typeface="Corbel" panose="020B0503020204020204" pitchFamily="34" charset="0"/>
            </a:endParaRPr>
          </a:p>
          <a:p>
            <a:pPr marL="0" indent="0">
              <a:buFont typeface="Arial" panose="020B0604020202020204" pitchFamily="34" charset="0"/>
              <a:buNone/>
            </a:pPr>
            <a:r>
              <a:rPr lang="da-DK" sz="1200" i="1" dirty="0" smtClean="0">
                <a:latin typeface="Corbel" panose="020B0503020204020204" pitchFamily="34" charset="0"/>
              </a:rPr>
              <a:t>Kilder:</a:t>
            </a:r>
          </a:p>
          <a:p>
            <a:r>
              <a:rPr lang="da-DK" i="1" dirty="0" smtClean="0">
                <a:latin typeface="Corbel" panose="020B0503020204020204" pitchFamily="34" charset="0"/>
              </a:rPr>
              <a:t>Unges alkoholvaner i Danmark 2019. Kræftens Bekæmpelse</a:t>
            </a:r>
            <a:r>
              <a:rPr lang="da-DK" i="1" baseline="0" dirty="0" smtClean="0">
                <a:latin typeface="Corbel" panose="020B0503020204020204" pitchFamily="34" charset="0"/>
              </a:rPr>
              <a:t> og TrygFonden 2020.</a:t>
            </a:r>
            <a:endParaRPr lang="da-DK" i="1" dirty="0" smtClean="0">
              <a:latin typeface="Corbel" panose="020B0503020204020204" pitchFamily="34" charset="0"/>
            </a:endParaRPr>
          </a:p>
          <a:p>
            <a:r>
              <a:rPr lang="da-DK" i="1" dirty="0" smtClean="0">
                <a:latin typeface="Corbel" panose="020B0503020204020204" pitchFamily="34" charset="0"/>
              </a:rPr>
              <a:t>Forældres betydning for deres børns alkoholforbrug – en systematisk litteraturgennemgang. Kræftens</a:t>
            </a:r>
            <a:r>
              <a:rPr lang="da-DK" i="1" baseline="0" dirty="0" smtClean="0">
                <a:latin typeface="Corbel" panose="020B0503020204020204" pitchFamily="34" charset="0"/>
              </a:rPr>
              <a:t> Bekæmpelse og TrygFonden 2016.</a:t>
            </a:r>
            <a:endParaRPr lang="da-DK" i="1" dirty="0" smtClean="0">
              <a:latin typeface="Corbel" panose="020B0503020204020204" pitchFamily="34" charset="0"/>
            </a:endParaRPr>
          </a:p>
          <a:p>
            <a:pPr marL="0" indent="0">
              <a:buFont typeface="Arial" panose="020B0604020202020204" pitchFamily="34" charset="0"/>
              <a:buNone/>
            </a:pPr>
            <a:r>
              <a:rPr lang="da-DK" dirty="0" smtClean="0">
                <a:hlinkClick r:id="rId3"/>
              </a:rPr>
              <a:t>https://www.cancer.dk/forebyg/drik-mindre-alkohol/rapporter-og-forskning/rapporter/</a:t>
            </a:r>
            <a:endParaRPr lang="da-DK" b="1"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4</a:t>
            </a:fld>
            <a:endParaRPr lang="da-DK"/>
          </a:p>
        </p:txBody>
      </p:sp>
    </p:spTree>
    <p:extLst>
      <p:ext uri="{BB962C8B-B14F-4D97-AF65-F5344CB8AC3E}">
        <p14:creationId xmlns:p14="http://schemas.microsoft.com/office/powerpoint/2010/main" val="412206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i="1" baseline="0" dirty="0" smtClean="0">
                <a:latin typeface="Corbel" panose="020B0503020204020204" pitchFamily="34" charset="0"/>
              </a:rPr>
              <a:t>(Husk at udlevere forældrene Forældre-folderen, som gerne skal ligges på deres stole inden mødet. </a:t>
            </a:r>
            <a:r>
              <a:rPr lang="da-DK" i="1" baseline="0" dirty="0" smtClean="0">
                <a:latin typeface="Corbel" panose="020B0503020204020204" pitchFamily="34" charset="0"/>
              </a:rPr>
              <a:t>I finder folderen til download eller bestiller den hjem via www.gymnasierfuldafliv.dk )</a:t>
            </a:r>
            <a:endParaRPr lang="da-DK" i="1" baseline="0" dirty="0" smtClean="0">
              <a:latin typeface="Corbel" panose="020B0503020204020204" pitchFamily="34" charset="0"/>
            </a:endParaRPr>
          </a:p>
          <a:p>
            <a:pPr marL="0" indent="0">
              <a:buFont typeface="Arial" panose="020B0604020202020204" pitchFamily="34" charset="0"/>
              <a:buNone/>
            </a:pPr>
            <a:endParaRPr lang="da-DK" baseline="0" dirty="0" smtClean="0">
              <a:latin typeface="Corbel" panose="020B0503020204020204" pitchFamily="34" charset="0"/>
            </a:endParaRPr>
          </a:p>
          <a:p>
            <a:pPr marL="0" indent="0">
              <a:buFont typeface="Arial" panose="020B0604020202020204" pitchFamily="34" charset="0"/>
              <a:buNone/>
            </a:pPr>
            <a:r>
              <a:rPr lang="da-DK" baseline="0" dirty="0" smtClean="0">
                <a:latin typeface="Corbel" panose="020B0503020204020204" pitchFamily="34" charset="0"/>
              </a:rPr>
              <a:t>Sammen kan </a:t>
            </a:r>
            <a:r>
              <a:rPr lang="da-DK" baseline="0" dirty="0" smtClean="0">
                <a:latin typeface="Corbel" panose="020B0503020204020204" pitchFamily="34" charset="0"/>
              </a:rPr>
              <a:t>vi </a:t>
            </a:r>
            <a:r>
              <a:rPr lang="da-DK" baseline="0" dirty="0" smtClean="0">
                <a:latin typeface="Corbel" panose="020B0503020204020204" pitchFamily="34" charset="0"/>
              </a:rPr>
              <a:t>sikre at </a:t>
            </a:r>
            <a:r>
              <a:rPr lang="da-DK" baseline="0" dirty="0" smtClean="0">
                <a:latin typeface="Corbel" panose="020B0503020204020204" pitchFamily="34" charset="0"/>
              </a:rPr>
              <a:t>vores elever får en tryg start på gymnasiet – uden pres om at drikke og med fokus på et godt og inkluderende fællesskab. Det kan I </a:t>
            </a:r>
            <a:r>
              <a:rPr lang="da-DK" baseline="0" dirty="0" smtClean="0">
                <a:latin typeface="Corbel" panose="020B0503020204020204" pitchFamily="34" charset="0"/>
              </a:rPr>
              <a:t>hjælpe os med ved:</a:t>
            </a:r>
            <a:endParaRPr lang="da-DK" baseline="0" dirty="0" smtClean="0">
              <a:latin typeface="Corbel" panose="020B0503020204020204" pitchFamily="34" charset="0"/>
            </a:endParaRPr>
          </a:p>
          <a:p>
            <a:pPr marL="628650" lvl="1" indent="-171450">
              <a:buFont typeface="Arial" panose="020B0604020202020204" pitchFamily="34" charset="0"/>
              <a:buChar char="•"/>
            </a:pPr>
            <a:r>
              <a:rPr lang="da-DK" baseline="0" dirty="0" smtClean="0">
                <a:latin typeface="Corbel" panose="020B0503020204020204" pitchFamily="34" charset="0"/>
              </a:rPr>
              <a:t>At støtte op om gymnasiet </a:t>
            </a:r>
            <a:r>
              <a:rPr lang="da-DK" baseline="0" dirty="0" smtClean="0">
                <a:latin typeface="Corbel" panose="020B0503020204020204" pitchFamily="34" charset="0"/>
              </a:rPr>
              <a:t>alkoholpolitik og regler, </a:t>
            </a:r>
            <a:r>
              <a:rPr lang="da-DK" baseline="0" dirty="0" smtClean="0">
                <a:latin typeface="Corbel" panose="020B0503020204020204" pitchFamily="34" charset="0"/>
              </a:rPr>
              <a:t>ved at orientere jer i </a:t>
            </a:r>
            <a:r>
              <a:rPr lang="da-DK" baseline="0" dirty="0" smtClean="0">
                <a:latin typeface="Corbel" panose="020B0503020204020204" pitchFamily="34" charset="0"/>
              </a:rPr>
              <a:t>politikken </a:t>
            </a:r>
            <a:r>
              <a:rPr lang="da-DK" baseline="0" dirty="0" smtClean="0">
                <a:latin typeface="Corbel" panose="020B0503020204020204" pitchFamily="34" charset="0"/>
              </a:rPr>
              <a:t>og tale med jeres barn om betydningen</a:t>
            </a:r>
          </a:p>
          <a:p>
            <a:pPr marL="628650" lvl="1" indent="-171450">
              <a:buFont typeface="Arial" panose="020B0604020202020204" pitchFamily="34" charset="0"/>
              <a:buChar char="•"/>
            </a:pPr>
            <a:r>
              <a:rPr lang="da-DK" baseline="0" dirty="0" smtClean="0">
                <a:latin typeface="Corbel" panose="020B0503020204020204" pitchFamily="34" charset="0"/>
              </a:rPr>
              <a:t>Hjælpe os med at sikre, at de unge ikke får for meget at drikke inden arrangementer på skolen og kommer sikkert herover og hjem igen. </a:t>
            </a:r>
          </a:p>
          <a:p>
            <a:pPr marL="628650" lvl="1" indent="-171450">
              <a:buFont typeface="Arial" panose="020B0604020202020204" pitchFamily="34" charset="0"/>
              <a:buChar char="•"/>
            </a:pPr>
            <a:r>
              <a:rPr lang="da-DK" baseline="0" dirty="0" smtClean="0">
                <a:latin typeface="Corbel" panose="020B0503020204020204" pitchFamily="34" charset="0"/>
              </a:rPr>
              <a:t>Læse det udleverede materiale om unge og </a:t>
            </a:r>
            <a:r>
              <a:rPr lang="da-DK" baseline="0" dirty="0" smtClean="0">
                <a:latin typeface="Corbel" panose="020B0503020204020204" pitchFamily="34" charset="0"/>
              </a:rPr>
              <a:t>alkohol og tale med jeres barn. </a:t>
            </a:r>
          </a:p>
          <a:p>
            <a:pPr marL="457200" lvl="1" indent="0">
              <a:buFont typeface="Arial" panose="020B0604020202020204" pitchFamily="34" charset="0"/>
              <a:buNone/>
            </a:pPr>
            <a:r>
              <a:rPr lang="da-DK" baseline="0" dirty="0" smtClean="0">
                <a:latin typeface="Corbel" panose="020B0503020204020204" pitchFamily="34" charset="0"/>
              </a:rPr>
              <a:t>I kan også gå </a:t>
            </a:r>
            <a:r>
              <a:rPr lang="da-DK" baseline="0" dirty="0" smtClean="0">
                <a:latin typeface="Corbel" panose="020B0503020204020204" pitchFamily="34" charset="0"/>
              </a:rPr>
              <a:t>ind på </a:t>
            </a:r>
            <a:r>
              <a:rPr lang="da-DK" baseline="0" dirty="0" smtClean="0">
                <a:latin typeface="Corbel" panose="020B0503020204020204" pitchFamily="34" charset="0"/>
              </a:rPr>
              <a:t>(Kræftens Bekæmpelse og </a:t>
            </a:r>
            <a:r>
              <a:rPr lang="da-DK" baseline="0" dirty="0" err="1" smtClean="0">
                <a:latin typeface="Corbel" panose="020B0503020204020204" pitchFamily="34" charset="0"/>
              </a:rPr>
              <a:t>TrygFondens</a:t>
            </a:r>
            <a:r>
              <a:rPr lang="da-DK" baseline="0" dirty="0" smtClean="0">
                <a:latin typeface="Corbel" panose="020B0503020204020204" pitchFamily="34" charset="0"/>
              </a:rPr>
              <a:t> hjemmeside til forældre) www.alkoholdning.dk og </a:t>
            </a:r>
            <a:r>
              <a:rPr lang="da-DK" baseline="0" dirty="0" smtClean="0">
                <a:latin typeface="Corbel" panose="020B0503020204020204" pitchFamily="34" charset="0"/>
              </a:rPr>
              <a:t>få information om og fif til, hvordan </a:t>
            </a:r>
            <a:r>
              <a:rPr lang="da-DK" baseline="0" dirty="0" smtClean="0">
                <a:latin typeface="Corbel" panose="020B0503020204020204" pitchFamily="34" charset="0"/>
              </a:rPr>
              <a:t>I får en klar holdning til fester og alkohol og tager snakken om alkohol med jeres barn. </a:t>
            </a: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Tak for jeres tid!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endParaRPr lang="da-DK" b="1"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5</a:t>
            </a:fld>
            <a:endParaRPr lang="da-DK"/>
          </a:p>
        </p:txBody>
      </p:sp>
    </p:spTree>
    <p:extLst>
      <p:ext uri="{BB962C8B-B14F-4D97-AF65-F5344CB8AC3E}">
        <p14:creationId xmlns:p14="http://schemas.microsoft.com/office/powerpoint/2010/main" val="187599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3A2EBCF4-3BB7-4BB5-AC8A-345300C20829}" type="datetimeFigureOut">
              <a:rPr lang="da-DK" smtClean="0"/>
              <a:t>11-07-2022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327992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A2EBCF4-3BB7-4BB5-AC8A-345300C20829}" type="datetimeFigureOut">
              <a:rPr lang="da-DK" smtClean="0"/>
              <a:t>11-07-2022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90756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A2EBCF4-3BB7-4BB5-AC8A-345300C20829}" type="datetimeFigureOut">
              <a:rPr lang="da-DK" smtClean="0"/>
              <a:t>11-07-2022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02878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A2EBCF4-3BB7-4BB5-AC8A-345300C20829}" type="datetimeFigureOut">
              <a:rPr lang="da-DK" smtClean="0"/>
              <a:t>11-07-2022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344121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3A2EBCF4-3BB7-4BB5-AC8A-345300C20829}" type="datetimeFigureOut">
              <a:rPr lang="da-DK" smtClean="0"/>
              <a:t>11-07-2022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371821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3A2EBCF4-3BB7-4BB5-AC8A-345300C20829}" type="datetimeFigureOut">
              <a:rPr lang="da-DK" smtClean="0"/>
              <a:t>11-07-2022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148955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3A2EBCF4-3BB7-4BB5-AC8A-345300C20829}" type="datetimeFigureOut">
              <a:rPr lang="da-DK" smtClean="0"/>
              <a:t>11-07-2022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82892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3A2EBCF4-3BB7-4BB5-AC8A-345300C20829}" type="datetimeFigureOut">
              <a:rPr lang="da-DK" smtClean="0"/>
              <a:t>11-07-2022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50855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A2EBCF4-3BB7-4BB5-AC8A-345300C20829}" type="datetimeFigureOut">
              <a:rPr lang="da-DK" smtClean="0"/>
              <a:t>11-07-2022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425181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3A2EBCF4-3BB7-4BB5-AC8A-345300C20829}" type="datetimeFigureOut">
              <a:rPr lang="da-DK" smtClean="0"/>
              <a:t>11-07-2022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23267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3A2EBCF4-3BB7-4BB5-AC8A-345300C20829}" type="datetimeFigureOut">
              <a:rPr lang="da-DK" smtClean="0"/>
              <a:t>11-07-2022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74066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EBCF4-3BB7-4BB5-AC8A-345300C20829}" type="datetimeFigureOut">
              <a:rPr lang="da-DK" smtClean="0"/>
              <a:t>11-07-2022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C92D4-6DA6-4F5F-AD64-FB0164220473}" type="slidenum">
              <a:rPr lang="da-DK" smtClean="0"/>
              <a:t>‹nr.›</a:t>
            </a:fld>
            <a:endParaRPr lang="da-DK"/>
          </a:p>
        </p:txBody>
      </p:sp>
    </p:spTree>
    <p:extLst>
      <p:ext uri="{BB962C8B-B14F-4D97-AF65-F5344CB8AC3E}">
        <p14:creationId xmlns:p14="http://schemas.microsoft.com/office/powerpoint/2010/main" val="39537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alkoholdning.dk/"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598" y="1765764"/>
            <a:ext cx="3881464" cy="3522673"/>
          </a:xfrm>
          <a:prstGeom prst="rect">
            <a:avLst/>
          </a:prstGeom>
        </p:spPr>
      </p:pic>
      <p:sp>
        <p:nvSpPr>
          <p:cNvPr id="2" name="Titel 1"/>
          <p:cNvSpPr>
            <a:spLocks noGrp="1"/>
          </p:cNvSpPr>
          <p:nvPr>
            <p:ph type="title"/>
          </p:nvPr>
        </p:nvSpPr>
        <p:spPr>
          <a:xfrm>
            <a:off x="838200" y="-65987"/>
            <a:ext cx="10515600" cy="3299382"/>
          </a:xfrm>
        </p:spPr>
        <p:txBody>
          <a:bodyPr>
            <a:noAutofit/>
          </a:bodyPr>
          <a:lstStyle/>
          <a:p>
            <a:pPr algn="ctr"/>
            <a:r>
              <a:rPr lang="da-DK" sz="6000" dirty="0">
                <a:latin typeface="AvantGarde" panose="020B0500000000000000" pitchFamily="34" charset="0"/>
                <a:cs typeface="Adobe Devanagari" panose="02040503050201020203" pitchFamily="18" charset="0"/>
              </a:rPr>
              <a:t>Gymnasier Fuld af liv</a:t>
            </a:r>
            <a:br>
              <a:rPr lang="da-DK" sz="6000" dirty="0">
                <a:latin typeface="AvantGarde" panose="020B0500000000000000" pitchFamily="34" charset="0"/>
                <a:cs typeface="Adobe Devanagari" panose="02040503050201020203" pitchFamily="18" charset="0"/>
              </a:rPr>
            </a:br>
            <a:endParaRPr lang="da-DK" sz="6000" dirty="0">
              <a:latin typeface="AvantGarde" panose="020B0500000000000000" pitchFamily="34" charset="0"/>
              <a:cs typeface="Adobe Devanagari" panose="02040503050201020203" pitchFamily="18" charset="0"/>
            </a:endParaRPr>
          </a:p>
        </p:txBody>
      </p:sp>
      <p:sp>
        <p:nvSpPr>
          <p:cNvPr id="5" name="Tekstfelt 4"/>
          <p:cNvSpPr txBox="1"/>
          <p:nvPr/>
        </p:nvSpPr>
        <p:spPr>
          <a:xfrm>
            <a:off x="1924639" y="5354424"/>
            <a:ext cx="8342721" cy="769441"/>
          </a:xfrm>
          <a:prstGeom prst="rect">
            <a:avLst/>
          </a:prstGeom>
          <a:noFill/>
        </p:spPr>
        <p:txBody>
          <a:bodyPr wrap="square" rtlCol="0">
            <a:spAutoFit/>
          </a:bodyPr>
          <a:lstStyle/>
          <a:p>
            <a:pPr algn="ctr"/>
            <a:r>
              <a:rPr lang="da-DK" sz="4400" i="1" dirty="0">
                <a:latin typeface="Corbel" panose="020B0503020204020204" pitchFamily="34" charset="0"/>
              </a:rPr>
              <a:t>Drik mindre – oplev mere</a:t>
            </a:r>
          </a:p>
        </p:txBody>
      </p:sp>
    </p:spTree>
    <p:extLst>
      <p:ext uri="{BB962C8B-B14F-4D97-AF65-F5344CB8AC3E}">
        <p14:creationId xmlns:p14="http://schemas.microsoft.com/office/powerpoint/2010/main" val="135430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3"/>
          <a:stretch>
            <a:fillRect/>
          </a:stretch>
        </p:blipFill>
        <p:spPr>
          <a:xfrm>
            <a:off x="-529" y="-21635"/>
            <a:ext cx="12193057" cy="6901270"/>
          </a:xfrm>
          <a:prstGeom prst="rect">
            <a:avLst/>
          </a:prstGeom>
        </p:spPr>
      </p:pic>
      <p:sp>
        <p:nvSpPr>
          <p:cNvPr id="8" name="Titel 1"/>
          <p:cNvSpPr txBox="1">
            <a:spLocks/>
          </p:cNvSpPr>
          <p:nvPr/>
        </p:nvSpPr>
        <p:spPr>
          <a:xfrm>
            <a:off x="838200" y="45416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100" dirty="0" smtClean="0">
                <a:latin typeface="AvantGarde" panose="020B0500000000000000" pitchFamily="34" charset="0"/>
              </a:rPr>
              <a:t>Alkoholpolitik </a:t>
            </a:r>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6" name="Rektangel 5"/>
          <p:cNvSpPr/>
          <p:nvPr/>
        </p:nvSpPr>
        <p:spPr>
          <a:xfrm>
            <a:off x="5514535" y="773723"/>
            <a:ext cx="3812345" cy="5403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9" name="Tekstfelt 8"/>
          <p:cNvSpPr txBox="1"/>
          <p:nvPr/>
        </p:nvSpPr>
        <p:spPr>
          <a:xfrm>
            <a:off x="6625883" y="1365875"/>
            <a:ext cx="2700997" cy="369332"/>
          </a:xfrm>
          <a:prstGeom prst="rect">
            <a:avLst/>
          </a:prstGeom>
          <a:noFill/>
        </p:spPr>
        <p:txBody>
          <a:bodyPr wrap="square" rtlCol="0">
            <a:spAutoFit/>
          </a:bodyPr>
          <a:lstStyle/>
          <a:p>
            <a:r>
              <a:rPr lang="da-DK" dirty="0" smtClean="0"/>
              <a:t>Alkoholpolitik</a:t>
            </a:r>
            <a:endParaRPr lang="da-DK" dirty="0"/>
          </a:p>
        </p:txBody>
      </p:sp>
    </p:spTree>
    <p:extLst>
      <p:ext uri="{BB962C8B-B14F-4D97-AF65-F5344CB8AC3E}">
        <p14:creationId xmlns:p14="http://schemas.microsoft.com/office/powerpoint/2010/main" val="145077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8" name="Titel 1"/>
          <p:cNvSpPr>
            <a:spLocks noGrp="1"/>
          </p:cNvSpPr>
          <p:nvPr>
            <p:ph type="title"/>
          </p:nvPr>
        </p:nvSpPr>
        <p:spPr>
          <a:xfrm>
            <a:off x="838200" y="385150"/>
            <a:ext cx="10515600" cy="1325563"/>
          </a:xfrm>
        </p:spPr>
        <p:txBody>
          <a:bodyPr>
            <a:normAutofit/>
          </a:bodyPr>
          <a:lstStyle/>
          <a:p>
            <a:r>
              <a:rPr lang="da-DK" sz="4100" dirty="0" smtClean="0">
                <a:latin typeface="AvantGarde" panose="020B0500000000000000" pitchFamily="34" charset="0"/>
              </a:rPr>
              <a:t>Unge efterspørger en ny alkoholkultur</a:t>
            </a:r>
            <a:endParaRPr lang="da-DK" sz="4100" dirty="0">
              <a:latin typeface="AvantGarde" panose="020B0500000000000000" pitchFamily="34" charset="0"/>
            </a:endParaRPr>
          </a:p>
        </p:txBody>
      </p:sp>
      <p:sp>
        <p:nvSpPr>
          <p:cNvPr id="12" name="Ellipse 11"/>
          <p:cNvSpPr/>
          <p:nvPr/>
        </p:nvSpPr>
        <p:spPr>
          <a:xfrm>
            <a:off x="727358" y="1549211"/>
            <a:ext cx="10528038" cy="4335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smtClean="0">
                <a:latin typeface="Corbel" panose="020B0503020204020204" pitchFamily="34" charset="0"/>
              </a:rPr>
              <a:t>Unge efterspørger en ny alkoholkultur:</a:t>
            </a:r>
          </a:p>
          <a:p>
            <a:pPr marL="342900" indent="-342900">
              <a:buFont typeface="Arial" panose="020B0604020202020204" pitchFamily="34" charset="0"/>
              <a:buChar char="•"/>
            </a:pPr>
            <a:r>
              <a:rPr lang="da-DK" sz="2400" dirty="0" smtClean="0">
                <a:latin typeface="Corbel" panose="020B0503020204020204" pitchFamily="34" charset="0"/>
              </a:rPr>
              <a:t>45 % synes, at danske unge drikker for meget </a:t>
            </a:r>
            <a:r>
              <a:rPr lang="da-DK" sz="2400" dirty="0" smtClean="0">
                <a:latin typeface="Corbel" panose="020B0503020204020204" pitchFamily="34" charset="0"/>
              </a:rPr>
              <a:t>alkohol</a:t>
            </a:r>
          </a:p>
          <a:p>
            <a:pPr marL="342900" indent="-342900">
              <a:buFont typeface="Arial" panose="020B0604020202020204" pitchFamily="34" charset="0"/>
              <a:buChar char="•"/>
            </a:pPr>
            <a:endParaRPr lang="da-DK" sz="2400" dirty="0" smtClean="0">
              <a:latin typeface="Corbel" panose="020B0503020204020204" pitchFamily="34" charset="0"/>
            </a:endParaRPr>
          </a:p>
          <a:p>
            <a:pPr marL="342900" indent="-342900">
              <a:buFont typeface="Arial" panose="020B0604020202020204" pitchFamily="34" charset="0"/>
              <a:buChar char="•"/>
            </a:pPr>
            <a:r>
              <a:rPr lang="da-DK" sz="2400" dirty="0" smtClean="0">
                <a:latin typeface="Corbel" panose="020B0503020204020204" pitchFamily="34" charset="0"/>
              </a:rPr>
              <a:t>88 % ønsker en kultur, hvor alle accepterer et ”nej tak” til </a:t>
            </a:r>
            <a:r>
              <a:rPr lang="da-DK" sz="2400" dirty="0" smtClean="0">
                <a:latin typeface="Corbel" panose="020B0503020204020204" pitchFamily="34" charset="0"/>
              </a:rPr>
              <a:t>alkohol</a:t>
            </a:r>
          </a:p>
          <a:p>
            <a:pPr marL="342900" indent="-342900">
              <a:buFont typeface="Arial" panose="020B0604020202020204" pitchFamily="34" charset="0"/>
              <a:buChar char="•"/>
            </a:pPr>
            <a:endParaRPr lang="da-DK" sz="2400" dirty="0" smtClean="0">
              <a:latin typeface="Corbel" panose="020B0503020204020204" pitchFamily="34" charset="0"/>
            </a:endParaRPr>
          </a:p>
          <a:p>
            <a:pPr marL="342900" indent="-342900">
              <a:buFont typeface="Arial" panose="020B0604020202020204" pitchFamily="34" charset="0"/>
              <a:buChar char="•"/>
            </a:pPr>
            <a:r>
              <a:rPr lang="da-DK" sz="2400" dirty="0" smtClean="0">
                <a:latin typeface="Corbel" panose="020B0503020204020204" pitchFamily="34" charset="0"/>
              </a:rPr>
              <a:t>74 % synes det er relevant, at der arbejdes for at udskyde alkoholdebuten og nedsætte alkoholforbruget blandt unge</a:t>
            </a:r>
            <a:endParaRPr lang="da-DK" sz="2400" dirty="0">
              <a:latin typeface="Corbel" panose="020B0503020204020204" pitchFamily="34" charset="0"/>
            </a:endParaRPr>
          </a:p>
        </p:txBody>
      </p:sp>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13" name="Tekstfelt 12"/>
          <p:cNvSpPr txBox="1"/>
          <p:nvPr/>
        </p:nvSpPr>
        <p:spPr>
          <a:xfrm>
            <a:off x="372995" y="5899699"/>
            <a:ext cx="4391976" cy="646331"/>
          </a:xfrm>
          <a:prstGeom prst="rect">
            <a:avLst/>
          </a:prstGeom>
          <a:noFill/>
        </p:spPr>
        <p:txBody>
          <a:bodyPr wrap="square" rtlCol="0">
            <a:spAutoFit/>
          </a:bodyPr>
          <a:lstStyle/>
          <a:p>
            <a:r>
              <a:rPr lang="da-DK" dirty="0" smtClean="0">
                <a:latin typeface="Corbel" panose="020B0503020204020204" pitchFamily="34" charset="0"/>
              </a:rPr>
              <a:t>Kilde: Unges alkoholvaner i Danmark 2021. Kræftens Bekæmpelse &amp; TrygFonden 2022. </a:t>
            </a:r>
            <a:endParaRPr lang="da-DK" dirty="0">
              <a:latin typeface="Corbel" panose="020B0503020204020204" pitchFamily="34" charset="0"/>
            </a:endParaRPr>
          </a:p>
        </p:txBody>
      </p:sp>
    </p:spTree>
    <p:extLst>
      <p:ext uri="{BB962C8B-B14F-4D97-AF65-F5344CB8AC3E}">
        <p14:creationId xmlns:p14="http://schemas.microsoft.com/office/powerpoint/2010/main" val="255182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8" name="Titel 1"/>
          <p:cNvSpPr>
            <a:spLocks noGrp="1"/>
          </p:cNvSpPr>
          <p:nvPr>
            <p:ph type="title"/>
          </p:nvPr>
        </p:nvSpPr>
        <p:spPr>
          <a:xfrm>
            <a:off x="838200" y="385150"/>
            <a:ext cx="9838765" cy="1325563"/>
          </a:xfrm>
        </p:spPr>
        <p:txBody>
          <a:bodyPr>
            <a:noAutofit/>
          </a:bodyPr>
          <a:lstStyle/>
          <a:p>
            <a:r>
              <a:rPr lang="da-DK" sz="4100" dirty="0" smtClean="0">
                <a:latin typeface="AvantGarde" panose="020B0500000000000000" pitchFamily="34" charset="0"/>
              </a:rPr>
              <a:t>Forældre har betydning for </a:t>
            </a:r>
            <a:r>
              <a:rPr lang="da-DK" sz="4100" dirty="0" smtClean="0">
                <a:latin typeface="AvantGarde" panose="020B0500000000000000" pitchFamily="34" charset="0"/>
              </a:rPr>
              <a:t>hvordan unge drikker</a:t>
            </a:r>
            <a:endParaRPr lang="da-DK" sz="4100" dirty="0">
              <a:latin typeface="AvantGarde" panose="020B0500000000000000" pitchFamily="34" charset="0"/>
            </a:endParaRPr>
          </a:p>
        </p:txBody>
      </p:sp>
      <p:sp>
        <p:nvSpPr>
          <p:cNvPr id="2" name="Pladsholder til indhold 1"/>
          <p:cNvSpPr>
            <a:spLocks noGrp="1"/>
          </p:cNvSpPr>
          <p:nvPr>
            <p:ph idx="1"/>
          </p:nvPr>
        </p:nvSpPr>
        <p:spPr>
          <a:xfrm>
            <a:off x="838200" y="2095863"/>
            <a:ext cx="4704471" cy="4081100"/>
          </a:xfrm>
        </p:spPr>
        <p:txBody>
          <a:bodyPr>
            <a:normAutofit/>
          </a:bodyPr>
          <a:lstStyle/>
          <a:p>
            <a:r>
              <a:rPr lang="da-DK" sz="2400" dirty="0" smtClean="0">
                <a:latin typeface="Corbel" panose="020B0503020204020204" pitchFamily="34" charset="0"/>
              </a:rPr>
              <a:t>Flertallet af unge har ikke noget imod, </a:t>
            </a:r>
            <a:r>
              <a:rPr lang="da-DK" sz="2400" dirty="0">
                <a:latin typeface="Corbel" panose="020B0503020204020204" pitchFamily="34" charset="0"/>
              </a:rPr>
              <a:t>at deres forældre blander sig i deres alkoholvaner </a:t>
            </a:r>
            <a:endParaRPr lang="da-DK" sz="2400" dirty="0" smtClean="0">
              <a:latin typeface="Corbel" panose="020B0503020204020204" pitchFamily="34" charset="0"/>
            </a:endParaRPr>
          </a:p>
          <a:p>
            <a:r>
              <a:rPr lang="da-DK" sz="2400" dirty="0" smtClean="0">
                <a:latin typeface="Corbel" panose="020B0503020204020204" pitchFamily="34" charset="0"/>
              </a:rPr>
              <a:t>Aftaler nytter </a:t>
            </a:r>
          </a:p>
          <a:p>
            <a:r>
              <a:rPr lang="da-DK" sz="2400" dirty="0" smtClean="0">
                <a:latin typeface="Corbel" panose="020B0503020204020204" pitchFamily="34" charset="0"/>
              </a:rPr>
              <a:t>Forældre </a:t>
            </a:r>
            <a:r>
              <a:rPr lang="da-DK" sz="2400" dirty="0">
                <a:latin typeface="Corbel" panose="020B0503020204020204" pitchFamily="34" charset="0"/>
              </a:rPr>
              <a:t>har stor indflydelse på deres børns alkoholvaner </a:t>
            </a:r>
          </a:p>
          <a:p>
            <a:endParaRPr lang="da-DK" dirty="0">
              <a:latin typeface="Corbel" panose="020B0503020204020204" pitchFamily="34" charset="0"/>
            </a:endParaRPr>
          </a:p>
        </p:txBody>
      </p:sp>
      <p:pic>
        <p:nvPicPr>
          <p:cNvPr id="14" name="Bille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862" y="4934699"/>
            <a:ext cx="1614991" cy="1036185"/>
          </a:xfrm>
          <a:prstGeom prst="rect">
            <a:avLst/>
          </a:prstGeom>
        </p:spPr>
      </p:pic>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11" name="Tekstfelt 10"/>
          <p:cNvSpPr txBox="1"/>
          <p:nvPr/>
        </p:nvSpPr>
        <p:spPr>
          <a:xfrm>
            <a:off x="696960" y="5715297"/>
            <a:ext cx="10798080" cy="923330"/>
          </a:xfrm>
          <a:prstGeom prst="rect">
            <a:avLst/>
          </a:prstGeom>
          <a:noFill/>
        </p:spPr>
        <p:txBody>
          <a:bodyPr wrap="square" rtlCol="0">
            <a:spAutoFit/>
          </a:bodyPr>
          <a:lstStyle/>
          <a:p>
            <a:r>
              <a:rPr lang="da-DK" dirty="0" smtClean="0">
                <a:latin typeface="Corbel" panose="020B0503020204020204" pitchFamily="34" charset="0"/>
              </a:rPr>
              <a:t>Kilder: </a:t>
            </a:r>
          </a:p>
          <a:p>
            <a:r>
              <a:rPr lang="da-DK" dirty="0" smtClean="0">
                <a:latin typeface="Corbel" panose="020B0503020204020204" pitchFamily="34" charset="0"/>
              </a:rPr>
              <a:t>Unges alkoholvaner i Danmark 2021. </a:t>
            </a:r>
          </a:p>
          <a:p>
            <a:r>
              <a:rPr lang="da-DK" dirty="0" smtClean="0">
                <a:latin typeface="Corbel" panose="020B0503020204020204" pitchFamily="34" charset="0"/>
              </a:rPr>
              <a:t>Forældres betydning for deres børns alkoholforbrug – en systematisk litteraturgennemgang. 2016 </a:t>
            </a:r>
          </a:p>
        </p:txBody>
      </p:sp>
      <p:sp>
        <p:nvSpPr>
          <p:cNvPr id="12" name="Ellipse 11"/>
          <p:cNvSpPr/>
          <p:nvPr/>
        </p:nvSpPr>
        <p:spPr>
          <a:xfrm>
            <a:off x="6338661" y="1951768"/>
            <a:ext cx="4979963" cy="2741876"/>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smtClean="0">
              <a:solidFill>
                <a:schemeClr val="tx1"/>
              </a:solidFill>
              <a:latin typeface="Corbel" panose="020B0503020204020204" pitchFamily="34" charset="0"/>
            </a:endParaRPr>
          </a:p>
          <a:p>
            <a:pPr algn="ctr"/>
            <a:r>
              <a:rPr lang="da-DK" sz="2400" dirty="0">
                <a:solidFill>
                  <a:schemeClr val="tx1"/>
                </a:solidFill>
                <a:latin typeface="Corbel" panose="020B0503020204020204" pitchFamily="34" charset="0"/>
              </a:rPr>
              <a:t>75 </a:t>
            </a:r>
            <a:r>
              <a:rPr lang="da-DK" sz="2400" dirty="0" smtClean="0">
                <a:solidFill>
                  <a:schemeClr val="tx1"/>
                </a:solidFill>
                <a:latin typeface="Corbel" panose="020B0503020204020204" pitchFamily="34" charset="0"/>
              </a:rPr>
              <a:t>% </a:t>
            </a:r>
            <a:r>
              <a:rPr lang="da-DK" sz="2400" dirty="0">
                <a:solidFill>
                  <a:schemeClr val="tx1"/>
                </a:solidFill>
                <a:latin typeface="Corbel" panose="020B0503020204020204" pitchFamily="34" charset="0"/>
              </a:rPr>
              <a:t>af unge overholder altid eller for det meste de </a:t>
            </a:r>
            <a:r>
              <a:rPr lang="da-DK" sz="2400" dirty="0" smtClean="0">
                <a:solidFill>
                  <a:schemeClr val="tx1"/>
                </a:solidFill>
                <a:latin typeface="Corbel" panose="020B0503020204020204" pitchFamily="34" charset="0"/>
              </a:rPr>
              <a:t>aftaler om alkohol, </a:t>
            </a:r>
            <a:r>
              <a:rPr lang="da-DK" sz="2400" dirty="0">
                <a:solidFill>
                  <a:schemeClr val="tx1"/>
                </a:solidFill>
                <a:latin typeface="Corbel" panose="020B0503020204020204" pitchFamily="34" charset="0"/>
              </a:rPr>
              <a:t>som de indgår med deres forældre. </a:t>
            </a:r>
            <a:endParaRPr lang="da-DK" dirty="0">
              <a:solidFill>
                <a:schemeClr val="tx1"/>
              </a:solidFill>
              <a:latin typeface="Corbel" panose="020B0503020204020204" pitchFamily="34" charset="0"/>
            </a:endParaRPr>
          </a:p>
        </p:txBody>
      </p:sp>
      <p:cxnSp>
        <p:nvCxnSpPr>
          <p:cNvPr id="5" name="Lige pilforbindelse 4"/>
          <p:cNvCxnSpPr/>
          <p:nvPr/>
        </p:nvCxnSpPr>
        <p:spPr>
          <a:xfrm>
            <a:off x="3038622" y="3411094"/>
            <a:ext cx="305737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3645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3"/>
          <a:stretch>
            <a:fillRect/>
          </a:stretch>
        </p:blipFill>
        <p:spPr>
          <a:xfrm>
            <a:off x="-529" y="4373"/>
            <a:ext cx="12193057" cy="6901270"/>
          </a:xfrm>
          <a:prstGeom prst="rect">
            <a:avLst/>
          </a:prstGeom>
        </p:spPr>
      </p:pic>
      <p:pic>
        <p:nvPicPr>
          <p:cNvPr id="5" name="Billede 4"/>
          <p:cNvPicPr>
            <a:picLocks noChangeAspect="1"/>
          </p:cNvPicPr>
          <p:nvPr/>
        </p:nvPicPr>
        <p:blipFill>
          <a:blip r:embed="rId4"/>
          <a:stretch>
            <a:fillRect/>
          </a:stretch>
        </p:blipFill>
        <p:spPr>
          <a:xfrm rot="20952085">
            <a:off x="8205432" y="1168738"/>
            <a:ext cx="1591769" cy="2156246"/>
          </a:xfrm>
          <a:prstGeom prst="rect">
            <a:avLst/>
          </a:prstGeom>
          <a:ln w="25400">
            <a:solidFill>
              <a:srgbClr val="3300DB"/>
            </a:solidFill>
          </a:ln>
        </p:spPr>
      </p:pic>
      <p:sp>
        <p:nvSpPr>
          <p:cNvPr id="8" name="Pladsholder til indhold 1"/>
          <p:cNvSpPr txBox="1">
            <a:spLocks/>
          </p:cNvSpPr>
          <p:nvPr/>
        </p:nvSpPr>
        <p:spPr>
          <a:xfrm>
            <a:off x="838200" y="1825625"/>
            <a:ext cx="48698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400" dirty="0" smtClean="0">
                <a:latin typeface="Corbel" panose="020B0503020204020204" pitchFamily="34" charset="0"/>
              </a:rPr>
              <a:t>Støt op om gymnasiets alkoholpolitik </a:t>
            </a:r>
          </a:p>
          <a:p>
            <a:r>
              <a:rPr lang="da-DK" sz="2400" dirty="0" smtClean="0">
                <a:latin typeface="Corbel" panose="020B0503020204020204" pitchFamily="34" charset="0"/>
              </a:rPr>
              <a:t>Tag </a:t>
            </a:r>
            <a:r>
              <a:rPr lang="da-DK" sz="2400" dirty="0">
                <a:latin typeface="Corbel" panose="020B0503020204020204" pitchFamily="34" charset="0"/>
              </a:rPr>
              <a:t>medansvar for en sundere alkoholkultur og tal med jeres barn om </a:t>
            </a:r>
            <a:r>
              <a:rPr lang="da-DK" sz="2400" dirty="0" smtClean="0">
                <a:latin typeface="Corbel" panose="020B0503020204020204" pitchFamily="34" charset="0"/>
              </a:rPr>
              <a:t>alkohol</a:t>
            </a:r>
          </a:p>
          <a:p>
            <a:r>
              <a:rPr lang="da-DK" sz="2400" dirty="0" smtClean="0">
                <a:latin typeface="Corbel" panose="020B0503020204020204" pitchFamily="34" charset="0"/>
              </a:rPr>
              <a:t>Læs mere og lær hvordan på </a:t>
            </a:r>
            <a:r>
              <a:rPr lang="da-DK" sz="2400" dirty="0" smtClean="0">
                <a:latin typeface="Corbel" panose="020B0503020204020204" pitchFamily="34" charset="0"/>
                <a:hlinkClick r:id="rId5"/>
              </a:rPr>
              <a:t>www.alkoholdning.dk</a:t>
            </a:r>
            <a:endParaRPr lang="da-DK" sz="2400" dirty="0">
              <a:latin typeface="Corbel" panose="020B0503020204020204" pitchFamily="34" charset="0"/>
            </a:endParaRPr>
          </a:p>
        </p:txBody>
      </p:sp>
      <p:sp>
        <p:nvSpPr>
          <p:cNvPr id="9" name="Titel 1"/>
          <p:cNvSpPr txBox="1">
            <a:spLocks/>
          </p:cNvSpPr>
          <p:nvPr/>
        </p:nvSpPr>
        <p:spPr>
          <a:xfrm>
            <a:off x="838200" y="385150"/>
            <a:ext cx="741953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100" dirty="0" smtClean="0">
                <a:latin typeface="AvantGarde" panose="020B0500000000000000" pitchFamily="34" charset="0"/>
              </a:rPr>
              <a:t>Hjælp os med at drikke mindre og opleve mere</a:t>
            </a:r>
            <a:endParaRPr lang="da-DK" sz="4100" dirty="0">
              <a:latin typeface="AvantGarde" panose="020B0500000000000000" pitchFamily="34" charset="0"/>
            </a:endParaRPr>
          </a:p>
        </p:txBody>
      </p:sp>
      <p:pic>
        <p:nvPicPr>
          <p:cNvPr id="10" name="Pladsholder til indhold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3153" y="3589944"/>
            <a:ext cx="5198919" cy="3146900"/>
          </a:xfrm>
          <a:prstGeom prst="rect">
            <a:avLst/>
          </a:prstGeom>
          <a:ln w="25400">
            <a:noFill/>
          </a:ln>
        </p:spPr>
      </p:pic>
      <p:pic>
        <p:nvPicPr>
          <p:cNvPr id="12" name="Billed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Tree>
    <p:extLst>
      <p:ext uri="{BB962C8B-B14F-4D97-AF65-F5344CB8AC3E}">
        <p14:creationId xmlns:p14="http://schemas.microsoft.com/office/powerpoint/2010/main" val="122047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924</Words>
  <Application>Microsoft Office PowerPoint</Application>
  <PresentationFormat>Widescreen</PresentationFormat>
  <Paragraphs>74</Paragraphs>
  <Slides>5</Slides>
  <Notes>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vt:i4>
      </vt:variant>
    </vt:vector>
  </HeadingPairs>
  <TitlesOfParts>
    <vt:vector size="12" baseType="lpstr">
      <vt:lpstr>Adobe Devanagari</vt:lpstr>
      <vt:lpstr>Arial</vt:lpstr>
      <vt:lpstr>AvantGarde</vt:lpstr>
      <vt:lpstr>Calibri</vt:lpstr>
      <vt:lpstr>Calibri Light</vt:lpstr>
      <vt:lpstr>Corbel</vt:lpstr>
      <vt:lpstr>Office-tema</vt:lpstr>
      <vt:lpstr>Gymnasier Fuld af liv </vt:lpstr>
      <vt:lpstr>PowerPoint-præsentation</vt:lpstr>
      <vt:lpstr>Unge efterspørger en ny alkoholkultur</vt:lpstr>
      <vt:lpstr>Forældre har betydning for hvordan unge drikker</vt:lpstr>
      <vt:lpstr>PowerPoint-præsentation</vt:lpstr>
    </vt:vector>
  </TitlesOfParts>
  <Company>Kræftens Bekæmpelse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Oplev mere – drik mindre</dc:title>
  <dc:creator>Lotte Pålsson</dc:creator>
  <cp:lastModifiedBy>Lotte Riisgaard Kragh</cp:lastModifiedBy>
  <cp:revision>127</cp:revision>
  <dcterms:created xsi:type="dcterms:W3CDTF">2019-02-12T10:48:02Z</dcterms:created>
  <dcterms:modified xsi:type="dcterms:W3CDTF">2022-07-11T07:35:43Z</dcterms:modified>
</cp:coreProperties>
</file>