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2.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3.xml" ContentType="application/vnd.openxmlformats-officedocument.presentationml.comments+xml"/>
  <Override PartName="/ppt/notesSlides/notesSlide8.xml" ContentType="application/vnd.openxmlformats-officedocument.presentationml.notesSlide+xml"/>
  <Override PartName="/ppt/comments/comment4.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5.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74" r:id="rId2"/>
    <p:sldId id="257" r:id="rId3"/>
    <p:sldId id="288" r:id="rId4"/>
    <p:sldId id="259" r:id="rId5"/>
    <p:sldId id="280" r:id="rId6"/>
    <p:sldId id="277" r:id="rId7"/>
    <p:sldId id="287" r:id="rId8"/>
    <p:sldId id="281" r:id="rId9"/>
    <p:sldId id="282" r:id="rId10"/>
    <p:sldId id="275" r:id="rId11"/>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tte Pålsson" initials="LP" lastIdx="7" clrIdx="0">
    <p:extLst>
      <p:ext uri="{19B8F6BF-5375-455C-9EA6-DF929625EA0E}">
        <p15:presenceInfo xmlns:p15="http://schemas.microsoft.com/office/powerpoint/2012/main" userId="S-1-5-21-2431388123-1585144882-552047939-24713" providerId="AD"/>
      </p:ext>
    </p:extLst>
  </p:cmAuthor>
  <p:cmAuthor id="2" name="Anne Sofie Plum Christensen" initials="ASPC" lastIdx="9" clrIdx="1">
    <p:extLst>
      <p:ext uri="{19B8F6BF-5375-455C-9EA6-DF929625EA0E}">
        <p15:presenceInfo xmlns:p15="http://schemas.microsoft.com/office/powerpoint/2012/main" userId="S-1-5-21-2431388123-1585144882-552047939-176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E699"/>
    <a:srgbClr val="FF0000"/>
    <a:srgbClr val="3300DB"/>
    <a:srgbClr val="FF00FB"/>
    <a:srgbClr val="DEDEDE"/>
    <a:srgbClr val="3434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1606" autoAdjust="0"/>
  </p:normalViewPr>
  <p:slideViewPr>
    <p:cSldViewPr snapToGrid="0">
      <p:cViewPr varScale="1">
        <p:scale>
          <a:sx n="54" d="100"/>
          <a:sy n="54" d="100"/>
        </p:scale>
        <p:origin x="1109"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2-05-19T06:37:47.106" idx="5">
    <p:pos x="10" y="10"/>
    <p:text>Er oplægget handlingsansvisende i tilstrækkelig grad? Eller skal de have flere konkrete redskaber?</p:text>
    <p:extLst>
      <p:ext uri="{C676402C-5697-4E1C-873F-D02D1690AC5C}">
        <p15:threadingInfo xmlns:p15="http://schemas.microsoft.com/office/powerpoint/2012/main" timeZoneBias="-120"/>
      </p:ext>
    </p:extLst>
  </p:cm>
  <p:cm authorId="1" dt="2022-06-07T08:44:55.840" idx="2">
    <p:pos x="10" y="146"/>
    <p:text>godt spørgsmål! Lad os snakke om det</p:text>
    <p:extLst>
      <p:ext uri="{C676402C-5697-4E1C-873F-D02D1690AC5C}">
        <p15:threadingInfo xmlns:p15="http://schemas.microsoft.com/office/powerpoint/2012/main" timeZoneBias="-120">
          <p15:parentCm authorId="2" idx="5"/>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2-05-19T06:31:48.067" idx="1">
    <p:pos x="1819" y="1990"/>
    <p:text>skal opdateres med ny tjekliste</p:text>
    <p:extLst>
      <p:ext uri="{C676402C-5697-4E1C-873F-D02D1690AC5C}">
        <p15:threadingInfo xmlns:p15="http://schemas.microsoft.com/office/powerpoint/2012/main" timeZoneBias="-120"/>
      </p:ext>
    </p:extLst>
  </p:cm>
  <p:cm authorId="1" dt="2022-06-07T08:45:19.671" idx="3">
    <p:pos x="1819" y="2126"/>
    <p:text>eller de kan indsætte deres egen</p:text>
    <p:extLst>
      <p:ext uri="{C676402C-5697-4E1C-873F-D02D1690AC5C}">
        <p15:threadingInfo xmlns:p15="http://schemas.microsoft.com/office/powerpoint/2012/main" timeZoneBias="-120">
          <p15:parentCm authorId="2" idx="1"/>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22-05-19T07:55:04.091" idx="7">
    <p:pos x="3555" y="2775"/>
    <p:text>Ift teksten i noterne, så kan det vel lige så godt tyde på, at forældrene overvurderer andre unges alkoholforbrug?</p:text>
    <p:extLst>
      <p:ext uri="{C676402C-5697-4E1C-873F-D02D1690AC5C}">
        <p15:threadingInfo xmlns:p15="http://schemas.microsoft.com/office/powerpoint/2012/main" timeZoneBias="-120"/>
      </p:ext>
    </p:extLst>
  </p:cm>
  <p:cm authorId="1" dt="2022-06-07T08:46:26.155" idx="4">
    <p:pos x="3555" y="2911"/>
    <p:text>ja, det har du ret i... skal vi ændre det eller er det ok at vi udtrækker en tolkning (og derved fravælger en anden)?</p:text>
    <p:extLst>
      <p:ext uri="{C676402C-5697-4E1C-873F-D02D1690AC5C}">
        <p15:threadingInfo xmlns:p15="http://schemas.microsoft.com/office/powerpoint/2012/main" timeZoneBias="-120">
          <p15:parentCm authorId="2" idx="7"/>
        </p15:threadingInfo>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2" dt="2022-05-19T08:00:45.709" idx="8">
    <p:pos x="3714" y="1100"/>
    <p:text>jeg har slettet en bobbel, for der er markant flere, der har noget imod det i vores nyeste undersøgelse end der plejer.</p:text>
    <p:extLst>
      <p:ext uri="{C676402C-5697-4E1C-873F-D02D1690AC5C}">
        <p15:threadingInfo xmlns:p15="http://schemas.microsoft.com/office/powerpoint/2012/main" timeZoneBias="-120"/>
      </p:ext>
    </p:extLst>
  </p:cm>
  <p:cm authorId="2" dt="2022-05-19T08:01:35.609" idx="9">
    <p:pos x="3714" y="1236"/>
    <p:text>58  % har ikke noget imod det - idet 15 % synes godt om og 43 % hverken synes godt eller dårligt om. 36 % synes dårligt om det</p:text>
    <p:extLst>
      <p:ext uri="{C676402C-5697-4E1C-873F-D02D1690AC5C}">
        <p15:threadingInfo xmlns:p15="http://schemas.microsoft.com/office/powerpoint/2012/main" timeZoneBias="-120">
          <p15:parentCm authorId="2" idx="8"/>
        </p15:threadingInfo>
      </p:ext>
    </p:extLst>
  </p:cm>
  <p:cm authorId="1" dt="2022-06-07T08:46:48.054" idx="5">
    <p:pos x="3714" y="1372"/>
    <p:text>fint! :)</p:text>
    <p:extLst>
      <p:ext uri="{C676402C-5697-4E1C-873F-D02D1690AC5C}">
        <p15:threadingInfo xmlns:p15="http://schemas.microsoft.com/office/powerpoint/2012/main" timeZoneBias="-120">
          <p15:parentCm authorId="2" idx="8"/>
        </p15:threadingInfo>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2" dt="2022-05-19T06:34:20.611" idx="2">
    <p:pos x="2160" y="2340"/>
    <p:text>VI skal vel ikke vise dem herind, men hellere til fx alkoholdning.dk?</p:text>
    <p:extLst>
      <p:ext uri="{C676402C-5697-4E1C-873F-D02D1690AC5C}">
        <p15:threadingInfo xmlns:p15="http://schemas.microsoft.com/office/powerpoint/2012/main" timeZoneBias="-120"/>
      </p:ext>
    </p:extLst>
  </p:cm>
  <p:cm authorId="1" dt="2022-06-07T08:47:04.799" idx="6">
    <p:pos x="2160" y="2476"/>
    <p:text>yes!</p:text>
    <p:extLst>
      <p:ext uri="{C676402C-5697-4E1C-873F-D02D1690AC5C}">
        <p15:threadingInfo xmlns:p15="http://schemas.microsoft.com/office/powerpoint/2012/main" timeZoneBias="-120">
          <p15:parentCm authorId="2" idx="2"/>
        </p15:threadingInfo>
      </p:ext>
    </p:extLst>
  </p:cm>
  <p:cm authorId="2" dt="2022-05-19T06:34:59.018" idx="3">
    <p:pos x="4788" y="405"/>
    <p:text>Ny overskrift: jeres rolle som forældre / hvad kan I gøre som forældre?</p:text>
    <p:extLst>
      <p:ext uri="{C676402C-5697-4E1C-873F-D02D1690AC5C}">
        <p15:threadingInfo xmlns:p15="http://schemas.microsoft.com/office/powerpoint/2012/main" timeZoneBias="-120"/>
      </p:ext>
    </p:extLst>
  </p:cm>
  <p:cm authorId="1" dt="2022-06-07T08:47:12.904" idx="7">
    <p:pos x="4788" y="541"/>
    <p:text>god ide!</p:text>
    <p:extLst>
      <p:ext uri="{C676402C-5697-4E1C-873F-D02D1690AC5C}">
        <p15:threadingInfo xmlns:p15="http://schemas.microsoft.com/office/powerpoint/2012/main" timeZoneBias="-120">
          <p15:parentCm authorId="2" idx="3"/>
        </p15:threadingInf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600DB7-7185-4F94-B3AB-A3A7FD300638}" type="datetimeFigureOut">
              <a:rPr lang="da-DK" smtClean="0"/>
              <a:t>07-06-2022</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B6B8DE-2F87-4F9E-9CCA-915279019936}" type="slidenum">
              <a:rPr lang="da-DK" smtClean="0"/>
              <a:t>‹nr.›</a:t>
            </a:fld>
            <a:endParaRPr lang="da-DK"/>
          </a:p>
        </p:txBody>
      </p:sp>
    </p:spTree>
    <p:extLst>
      <p:ext uri="{BB962C8B-B14F-4D97-AF65-F5344CB8AC3E}">
        <p14:creationId xmlns:p14="http://schemas.microsoft.com/office/powerpoint/2010/main" val="433199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espad.org/espad-report-2019"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ancer.dk/forebyg/drik-mindre-alkohol/rapporter-og-forskning/rapporter/"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ancer.dk/forebyg/drik-mindre-alkohol/rapporter-og-forskning/rapporter/"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ancer.dk/forebyg/drik-mindre-alkohol/rapporter-og-forskning/rapporter/"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indent="-171450">
              <a:buFont typeface="Arial" panose="020B0604020202020204" pitchFamily="34" charset="0"/>
              <a:buChar char="•"/>
            </a:pPr>
            <a:r>
              <a:rPr lang="da-DK" baseline="0" dirty="0" smtClean="0">
                <a:latin typeface="Corbel" panose="020B0503020204020204" pitchFamily="34" charset="0"/>
              </a:rPr>
              <a:t>Vi vil sætte fokus på en sundere alkoholkultur på vores gymnasium. Det gør vi som ledelse ved at tage stilling til hvordan vi sætter fokus på inkluderende fællesskaber frem for høje promiller og druk. Jeg skal nu fortælle jer lidt om, hvad det konkret indebærer.</a:t>
            </a:r>
            <a:endParaRPr lang="da-DK" dirty="0">
              <a:latin typeface="Corbel" panose="020B0503020204020204" pitchFamily="34" charset="0"/>
            </a:endParaRPr>
          </a:p>
        </p:txBody>
      </p:sp>
      <p:sp>
        <p:nvSpPr>
          <p:cNvPr id="4" name="Pladsholder til slidenummer 3"/>
          <p:cNvSpPr>
            <a:spLocks noGrp="1"/>
          </p:cNvSpPr>
          <p:nvPr>
            <p:ph type="sldNum" sz="quarter" idx="10"/>
          </p:nvPr>
        </p:nvSpPr>
        <p:spPr/>
        <p:txBody>
          <a:bodyPr/>
          <a:lstStyle/>
          <a:p>
            <a:fld id="{2EB6B8DE-2F87-4F9E-9CCA-915279019936}" type="slidenum">
              <a:rPr lang="da-DK" smtClean="0"/>
              <a:t>1</a:t>
            </a:fld>
            <a:endParaRPr lang="da-DK"/>
          </a:p>
        </p:txBody>
      </p:sp>
    </p:spTree>
    <p:extLst>
      <p:ext uri="{BB962C8B-B14F-4D97-AF65-F5344CB8AC3E}">
        <p14:creationId xmlns:p14="http://schemas.microsoft.com/office/powerpoint/2010/main" val="41134237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 typeface="Arial" panose="020B0604020202020204" pitchFamily="34" charset="0"/>
              <a:buNone/>
            </a:pPr>
            <a:r>
              <a:rPr lang="da-DK" i="1" baseline="0" dirty="0" smtClean="0">
                <a:latin typeface="Corbel" panose="020B0503020204020204" pitchFamily="34" charset="0"/>
              </a:rPr>
              <a:t>(Husk at udlevere forældrene Forældre-folderen, som gerne skal ligges på deres stole inden mødet. Folderen ligger til print i </a:t>
            </a:r>
            <a:r>
              <a:rPr lang="da-DK" i="1" baseline="0" dirty="0" err="1" smtClean="0">
                <a:latin typeface="Corbel" panose="020B0503020204020204" pitchFamily="34" charset="0"/>
              </a:rPr>
              <a:t>Dropbox</a:t>
            </a:r>
            <a:r>
              <a:rPr lang="da-DK" i="1" baseline="0" dirty="0" smtClean="0">
                <a:latin typeface="Corbel" panose="020B0503020204020204" pitchFamily="34" charset="0"/>
              </a:rPr>
              <a:t>-mappen under ”Til forældre”)</a:t>
            </a:r>
          </a:p>
          <a:p>
            <a:pPr marL="0" indent="0">
              <a:buFont typeface="Arial" panose="020B0604020202020204" pitchFamily="34" charset="0"/>
              <a:buNone/>
            </a:pPr>
            <a:endParaRPr lang="da-DK" baseline="0" dirty="0" smtClean="0">
              <a:latin typeface="Corbel" panose="020B0503020204020204" pitchFamily="34" charset="0"/>
            </a:endParaRPr>
          </a:p>
          <a:p>
            <a:pPr marL="0" indent="0">
              <a:buFont typeface="Arial" panose="020B0604020202020204" pitchFamily="34" charset="0"/>
              <a:buNone/>
            </a:pPr>
            <a:r>
              <a:rPr lang="da-DK" baseline="0" dirty="0" smtClean="0">
                <a:latin typeface="Corbel" panose="020B0503020204020204" pitchFamily="34" charset="0"/>
              </a:rPr>
              <a:t>Som forældre til nye 1.g’ elever på vores gymnasium har du en særlig rolle. Forskning viser netop, at forældre har meget at skulle have sagt ift. deres børns alkoholvaner. Og sammen kan vi sikre vores elever får en tryg start på gymnasiet – uden pres om at drikke og med fokus på et godt og inkluderende fællesskab. Det kan I altså gøre ved</a:t>
            </a:r>
          </a:p>
          <a:p>
            <a:pPr marL="628650" lvl="1" indent="-171450">
              <a:buFont typeface="Arial" panose="020B0604020202020204" pitchFamily="34" charset="0"/>
              <a:buChar char="•"/>
            </a:pPr>
            <a:r>
              <a:rPr lang="da-DK" baseline="0" dirty="0" smtClean="0">
                <a:latin typeface="Corbel" panose="020B0503020204020204" pitchFamily="34" charset="0"/>
              </a:rPr>
              <a:t>At støtte op om gymnasiet alkoholpolitik, ved at orientere jer i den og tale med jeres barn om betydningen</a:t>
            </a:r>
          </a:p>
          <a:p>
            <a:pPr marL="628650" lvl="1" indent="-171450">
              <a:buFont typeface="Arial" panose="020B0604020202020204" pitchFamily="34" charset="0"/>
              <a:buChar char="•"/>
            </a:pPr>
            <a:r>
              <a:rPr lang="da-DK" baseline="0" dirty="0" smtClean="0">
                <a:latin typeface="Corbel" panose="020B0503020204020204" pitchFamily="34" charset="0"/>
              </a:rPr>
              <a:t>Hjælpe os med at sikre, at de unge ikke får for meget at drikke inden arrangementer på skolen og kommer sikkert herover og hjem igen. </a:t>
            </a:r>
          </a:p>
          <a:p>
            <a:pPr marL="628650" lvl="1" indent="-171450">
              <a:buFont typeface="Arial" panose="020B0604020202020204" pitchFamily="34" charset="0"/>
              <a:buChar char="•"/>
            </a:pPr>
            <a:r>
              <a:rPr lang="da-DK" baseline="0" dirty="0" smtClean="0">
                <a:latin typeface="Corbel" panose="020B0503020204020204" pitchFamily="34" charset="0"/>
              </a:rPr>
              <a:t>Læse det udleverede materiale om unge og alkohol, som I kan tage med hjem og orientere jer i.</a:t>
            </a:r>
          </a:p>
          <a:p>
            <a:pPr marL="628650" lvl="1" indent="-171450">
              <a:buFont typeface="Arial" panose="020B0604020202020204" pitchFamily="34" charset="0"/>
              <a:buChar char="•"/>
            </a:pPr>
            <a:r>
              <a:rPr lang="da-DK" baseline="0" dirty="0" smtClean="0">
                <a:latin typeface="Corbel" panose="020B0503020204020204" pitchFamily="34" charset="0"/>
              </a:rPr>
              <a:t>Gå ind på projektets hjemmeside www.gymnasierfuldafliv.dk og få information om og fif til, hvordan I kan bidrage til en ændret alkoholkultur blandt vores unge.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smtClean="0">
                <a:latin typeface="Corbel" panose="020B0503020204020204" pitchFamily="34" charset="0"/>
              </a:rPr>
              <a:t>Tage medansvar for en sundere alkoholkultur og tal med jeres barn om alkohol.</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baseline="0" dirty="0" smtClean="0">
              <a:latin typeface="Corbel" panose="020B0503020204020204" pitchFamily="34" charset="0"/>
            </a:endParaRPr>
          </a:p>
          <a:p>
            <a:pPr marL="171450" indent="-171450">
              <a:buFont typeface="Arial" panose="020B0604020202020204" pitchFamily="34" charset="0"/>
              <a:buChar char="•"/>
            </a:pPr>
            <a:r>
              <a:rPr lang="da-DK" baseline="0" dirty="0" smtClean="0">
                <a:latin typeface="Corbel" panose="020B0503020204020204" pitchFamily="34" charset="0"/>
              </a:rPr>
              <a:t>Tak for jeres tid!</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dirty="0" smtClean="0">
              <a:latin typeface="Corbel" panose="020B0503020204020204" pitchFamily="34" charset="0"/>
            </a:endParaRPr>
          </a:p>
          <a:p>
            <a:pPr marL="171450" indent="-171450">
              <a:buFont typeface="Arial" panose="020B0604020202020204" pitchFamily="34" charset="0"/>
              <a:buChar char="•"/>
            </a:pPr>
            <a:endParaRPr lang="da-DK" b="0" dirty="0" smtClean="0">
              <a:latin typeface="Corbel" panose="020B0503020204020204" pitchFamily="34" charset="0"/>
            </a:endParaRPr>
          </a:p>
          <a:p>
            <a:pPr marL="171450" indent="-171450">
              <a:buFont typeface="Arial" panose="020B0604020202020204" pitchFamily="34" charset="0"/>
              <a:buChar char="•"/>
            </a:pPr>
            <a:endParaRPr lang="da-DK" b="0" dirty="0" smtClean="0">
              <a:latin typeface="Corbel" panose="020B0503020204020204" pitchFamily="34" charset="0"/>
            </a:endParaRPr>
          </a:p>
          <a:p>
            <a:pPr marL="171450" indent="-171450">
              <a:buFont typeface="Arial" panose="020B0604020202020204" pitchFamily="34" charset="0"/>
              <a:buChar char="•"/>
            </a:pPr>
            <a:endParaRPr lang="da-DK" b="0" dirty="0" smtClean="0">
              <a:latin typeface="Corbel" panose="020B0503020204020204" pitchFamily="34" charset="0"/>
            </a:endParaRPr>
          </a:p>
          <a:p>
            <a:pPr marL="171450" indent="-171450">
              <a:buFont typeface="Arial" panose="020B0604020202020204" pitchFamily="34" charset="0"/>
              <a:buChar char="•"/>
            </a:pPr>
            <a:endParaRPr lang="da-DK" b="0" dirty="0" smtClean="0">
              <a:latin typeface="Corbel" panose="020B0503020204020204" pitchFamily="34" charset="0"/>
            </a:endParaRPr>
          </a:p>
          <a:p>
            <a:pPr marL="171450" indent="-171450">
              <a:buFont typeface="Arial" panose="020B0604020202020204" pitchFamily="34" charset="0"/>
              <a:buChar char="•"/>
            </a:pPr>
            <a:endParaRPr lang="da-DK" b="0" dirty="0" smtClean="0">
              <a:latin typeface="Corbel" panose="020B0503020204020204" pitchFamily="34" charset="0"/>
            </a:endParaRPr>
          </a:p>
          <a:p>
            <a:endParaRPr lang="da-DK" b="1" dirty="0">
              <a:latin typeface="Corbel" panose="020B0503020204020204" pitchFamily="34" charset="0"/>
            </a:endParaRPr>
          </a:p>
        </p:txBody>
      </p:sp>
      <p:sp>
        <p:nvSpPr>
          <p:cNvPr id="4" name="Pladsholder til slidenummer 3"/>
          <p:cNvSpPr>
            <a:spLocks noGrp="1"/>
          </p:cNvSpPr>
          <p:nvPr>
            <p:ph type="sldNum" sz="quarter" idx="10"/>
          </p:nvPr>
        </p:nvSpPr>
        <p:spPr/>
        <p:txBody>
          <a:bodyPr/>
          <a:lstStyle/>
          <a:p>
            <a:fld id="{2EB6B8DE-2F87-4F9E-9CCA-915279019936}" type="slidenum">
              <a:rPr lang="da-DK" smtClean="0"/>
              <a:t>10</a:t>
            </a:fld>
            <a:endParaRPr lang="da-DK"/>
          </a:p>
        </p:txBody>
      </p:sp>
    </p:spTree>
    <p:extLst>
      <p:ext uri="{BB962C8B-B14F-4D97-AF65-F5344CB8AC3E}">
        <p14:creationId xmlns:p14="http://schemas.microsoft.com/office/powerpoint/2010/main" val="1875993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indent="-171450">
              <a:buFont typeface="Arial" panose="020B0604020202020204" pitchFamily="34" charset="0"/>
              <a:buChar char="•"/>
            </a:pPr>
            <a:r>
              <a:rPr lang="da-DK" b="0" i="1" dirty="0" smtClean="0">
                <a:latin typeface="Corbel" panose="020B0503020204020204" pitchFamily="34" charset="0"/>
              </a:rPr>
              <a:t>(Beskriv hvilke indsatser i laver som gymnasium for at sætte fokus på en sundere alkoholkultur og tage ansvar)</a:t>
            </a:r>
            <a:endParaRPr lang="da-DK" b="0" i="1" baseline="0" dirty="0">
              <a:latin typeface="Corbel" panose="020B0503020204020204" pitchFamily="34" charset="0"/>
            </a:endParaRPr>
          </a:p>
          <a:p>
            <a:pPr marL="171450" indent="-171450">
              <a:buFont typeface="Arial" panose="020B0604020202020204" pitchFamily="34" charset="0"/>
              <a:buChar char="•"/>
            </a:pPr>
            <a:r>
              <a:rPr lang="da-DK" b="0" i="1" baseline="0" dirty="0">
                <a:latin typeface="Corbel" panose="020B0503020204020204" pitchFamily="34" charset="0"/>
              </a:rPr>
              <a:t>(</a:t>
            </a:r>
            <a:r>
              <a:rPr lang="da-DK" b="0" i="1" baseline="0" dirty="0" smtClean="0">
                <a:latin typeface="Corbel" panose="020B0503020204020204" pitchFamily="34" charset="0"/>
              </a:rPr>
              <a:t>Beskriv, </a:t>
            </a:r>
            <a:r>
              <a:rPr lang="da-DK" b="0" i="1" baseline="0" dirty="0">
                <a:latin typeface="Corbel" panose="020B0503020204020204" pitchFamily="34" charset="0"/>
              </a:rPr>
              <a:t>hvorfor det er vigtigt for netop jeres gymnasium at </a:t>
            </a:r>
            <a:r>
              <a:rPr lang="da-DK" b="0" i="1" baseline="0" dirty="0" smtClean="0">
                <a:latin typeface="Corbel" panose="020B0503020204020204" pitchFamily="34" charset="0"/>
              </a:rPr>
              <a:t>være ‘Gymnasium </a:t>
            </a:r>
            <a:r>
              <a:rPr lang="da-DK" b="0" i="1" baseline="0" dirty="0">
                <a:latin typeface="Corbel" panose="020B0503020204020204" pitchFamily="34" charset="0"/>
              </a:rPr>
              <a:t>Fuld af liv’, fx i forhold til, hvilken kultur I ønsker på gymnasiet. Brug evt. forslaget </a:t>
            </a:r>
            <a:r>
              <a:rPr lang="da-DK" b="0" i="1" baseline="0" dirty="0" smtClean="0">
                <a:latin typeface="Corbel" panose="020B0503020204020204" pitchFamily="34" charset="0"/>
              </a:rPr>
              <a:t>nedenfor).</a:t>
            </a:r>
            <a:endParaRPr lang="da-DK" b="0" i="1" baseline="0" dirty="0">
              <a:latin typeface="Corbel" panose="020B0503020204020204" pitchFamily="34" charset="0"/>
            </a:endParaRPr>
          </a:p>
          <a:p>
            <a:pPr marL="0" indent="0">
              <a:buFont typeface="Arial" panose="020B0604020202020204" pitchFamily="34" charset="0"/>
              <a:buNone/>
            </a:pPr>
            <a:endParaRPr lang="da-DK" b="1" i="1" dirty="0" smtClean="0">
              <a:latin typeface="Corbel" panose="020B0503020204020204" pitchFamily="34" charset="0"/>
            </a:endParaRPr>
          </a:p>
          <a:p>
            <a:pPr marL="0" indent="0">
              <a:buFont typeface="Arial" panose="020B0604020202020204" pitchFamily="34" charset="0"/>
              <a:buNone/>
            </a:pPr>
            <a:r>
              <a:rPr lang="da-DK" b="1" i="1" dirty="0" smtClean="0">
                <a:latin typeface="Corbel" panose="020B0503020204020204" pitchFamily="34" charset="0"/>
              </a:rPr>
              <a:t>Forslag</a:t>
            </a:r>
            <a:r>
              <a:rPr lang="da-DK" b="1" i="1" baseline="0" dirty="0" smtClean="0">
                <a:latin typeface="Corbel" panose="020B0503020204020204" pitchFamily="34" charset="0"/>
              </a:rPr>
              <a:t> </a:t>
            </a:r>
            <a:r>
              <a:rPr lang="da-DK" b="1" i="1" baseline="0" dirty="0">
                <a:latin typeface="Corbel" panose="020B0503020204020204" pitchFamily="34" charset="0"/>
              </a:rPr>
              <a:t>til </a:t>
            </a:r>
            <a:r>
              <a:rPr lang="da-DK" b="1" i="1" baseline="0" dirty="0" smtClean="0">
                <a:latin typeface="Corbel" panose="020B0503020204020204" pitchFamily="34" charset="0"/>
              </a:rPr>
              <a:t>talepapir </a:t>
            </a:r>
            <a:endParaRPr lang="da-DK" b="1" i="1" dirty="0">
              <a:latin typeface="Corbel" panose="020B0503020204020204" pitchFamily="34" charset="0"/>
            </a:endParaRPr>
          </a:p>
          <a:p>
            <a:pPr marL="0" indent="0">
              <a:buFont typeface="Arial" panose="020B0604020202020204" pitchFamily="34" charset="0"/>
              <a:buNone/>
            </a:pPr>
            <a:r>
              <a:rPr lang="da-DK" dirty="0" smtClean="0">
                <a:latin typeface="Corbel" panose="020B0503020204020204" pitchFamily="34" charset="0"/>
              </a:rPr>
              <a:t>Vi har valgt at arbejde</a:t>
            </a:r>
            <a:r>
              <a:rPr lang="da-DK" baseline="0" dirty="0" smtClean="0">
                <a:latin typeface="Corbel" panose="020B0503020204020204" pitchFamily="34" charset="0"/>
              </a:rPr>
              <a:t> med alkoholkulturen på gymnasiet. Konkret betyder det, at:</a:t>
            </a:r>
          </a:p>
          <a:p>
            <a:pPr marL="0" indent="0">
              <a:buFont typeface="Arial" panose="020B0604020202020204" pitchFamily="34" charset="0"/>
              <a:buNone/>
            </a:pPr>
            <a:endParaRPr lang="da-DK" baseline="0" dirty="0" smtClean="0">
              <a:latin typeface="Corbel" panose="020B0503020204020204" pitchFamily="34" charset="0"/>
            </a:endParaRPr>
          </a:p>
          <a:p>
            <a:pPr marL="171450" indent="-171450">
              <a:buFont typeface="Arial" panose="020B0604020202020204" pitchFamily="34" charset="0"/>
              <a:buChar char="•"/>
            </a:pPr>
            <a:r>
              <a:rPr lang="da-DK" baseline="0" dirty="0" smtClean="0">
                <a:latin typeface="Corbel" panose="020B0503020204020204" pitchFamily="34" charset="0"/>
              </a:rPr>
              <a:t>Vi arbejder efter en bestemt alkoholpolitik, som vises på næste slide. Alkoholpolitikken ligger på vores hjemmeside, præsenteres for eleverne og for jer som forældre, og bruges aktivt i vores hverdag.</a:t>
            </a:r>
          </a:p>
          <a:p>
            <a:pPr marL="171450" indent="-171450">
              <a:buFont typeface="Arial" panose="020B0604020202020204" pitchFamily="34" charset="0"/>
              <a:buChar char="•"/>
            </a:pPr>
            <a:r>
              <a:rPr lang="da-DK" baseline="0" dirty="0" smtClean="0">
                <a:latin typeface="Corbel" panose="020B0503020204020204" pitchFamily="34" charset="0"/>
              </a:rPr>
              <a:t>Vi arbejder med en særlig indsats rettet mod de nye 1.g’s elever, I håbet om at få brudt med nogle af de forventninger, de kan have om, at de bør drikke for at være en del af fællesskabet. </a:t>
            </a:r>
            <a:r>
              <a:rPr lang="da-DK" baseline="0" dirty="0" err="1" smtClean="0">
                <a:latin typeface="Corbel" panose="020B0503020204020204" pitchFamily="34" charset="0"/>
              </a:rPr>
              <a:t>Istedet</a:t>
            </a:r>
            <a:r>
              <a:rPr lang="da-DK" baseline="0" dirty="0" smtClean="0">
                <a:latin typeface="Corbel" panose="020B0503020204020204" pitchFamily="34" charset="0"/>
              </a:rPr>
              <a:t> viser vi dem, at de er velkomne, som de er. </a:t>
            </a:r>
          </a:p>
          <a:p>
            <a:pPr marL="171450" indent="-171450">
              <a:buFont typeface="Arial" panose="020B0604020202020204" pitchFamily="34" charset="0"/>
              <a:buChar char="•"/>
            </a:pPr>
            <a:r>
              <a:rPr lang="da-DK" baseline="0" dirty="0" smtClean="0">
                <a:latin typeface="Corbel" panose="020B0503020204020204" pitchFamily="34" charset="0"/>
              </a:rPr>
              <a:t>Vi uddanner de sociale udvalg, fx festudvalget og introguiderne, i at skabe fester, aktiviteter og forløb, hvor der er fokus på fællesskab fremfor promille.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baseline="0" dirty="0" smtClean="0">
                <a:latin typeface="Corbel" panose="020B0503020204020204" pitchFamily="34" charset="0"/>
              </a:rPr>
              <a:t>Alt sammen med det fokus at fremme en sundere alkoholkultur og et mere inkluderende fællesskab blandt eleverne.</a:t>
            </a:r>
          </a:p>
        </p:txBody>
      </p:sp>
      <p:sp>
        <p:nvSpPr>
          <p:cNvPr id="4" name="Pladsholder til slidenummer 3"/>
          <p:cNvSpPr>
            <a:spLocks noGrp="1"/>
          </p:cNvSpPr>
          <p:nvPr>
            <p:ph type="sldNum" sz="quarter" idx="10"/>
          </p:nvPr>
        </p:nvSpPr>
        <p:spPr/>
        <p:txBody>
          <a:bodyPr/>
          <a:lstStyle/>
          <a:p>
            <a:fld id="{2EB6B8DE-2F87-4F9E-9CCA-915279019936}" type="slidenum">
              <a:rPr lang="da-DK" smtClean="0"/>
              <a:t>2</a:t>
            </a:fld>
            <a:endParaRPr lang="da-DK"/>
          </a:p>
        </p:txBody>
      </p:sp>
    </p:spTree>
    <p:extLst>
      <p:ext uri="{BB962C8B-B14F-4D97-AF65-F5344CB8AC3E}">
        <p14:creationId xmlns:p14="http://schemas.microsoft.com/office/powerpoint/2010/main" val="77033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b="0" i="1" dirty="0" smtClean="0">
                <a:latin typeface="Corbel" panose="020B0503020204020204" pitchFamily="34" charset="0"/>
              </a:rPr>
              <a:t>(Indsæt eventuelt den konkrete alkoholpolitik tjekliste for jeres gymnasium, hvor I har sat kryds ved de punkter i arbejder</a:t>
            </a:r>
            <a:r>
              <a:rPr lang="da-DK" b="0" i="1" baseline="0" dirty="0" smtClean="0">
                <a:latin typeface="Corbel" panose="020B0503020204020204" pitchFamily="34" charset="0"/>
              </a:rPr>
              <a:t> med).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b="1" i="1" dirty="0" smtClean="0">
              <a:latin typeface="Corbel" panose="020B0503020204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b="1" i="1" dirty="0" smtClean="0">
                <a:latin typeface="Corbel" panose="020B0503020204020204" pitchFamily="34" charset="0"/>
              </a:rPr>
              <a:t>Forslag</a:t>
            </a:r>
            <a:r>
              <a:rPr lang="da-DK" b="1" i="1" baseline="0" dirty="0" smtClean="0">
                <a:latin typeface="Corbel" panose="020B0503020204020204" pitchFamily="34" charset="0"/>
              </a:rPr>
              <a:t> til talepapir </a:t>
            </a:r>
            <a:endParaRPr lang="da-DK" baseline="0" dirty="0" smtClean="0">
              <a:latin typeface="Corbel" panose="020B0503020204020204" pitchFamily="34" charset="0"/>
            </a:endParaRPr>
          </a:p>
          <a:p>
            <a:pPr marL="171450" indent="-171450">
              <a:buFont typeface="Arial" panose="020B0604020202020204" pitchFamily="34" charset="0"/>
              <a:buChar char="•"/>
            </a:pPr>
            <a:r>
              <a:rPr lang="da-DK" baseline="0" dirty="0" smtClean="0">
                <a:latin typeface="Corbel" panose="020B0503020204020204" pitchFamily="34" charset="0"/>
              </a:rPr>
              <a:t>Vi vil som gymnasium gerne tage ansvar for, at arrangementerne på skolen er sikre for eleverne at deltage i og alle kan følge sig velkomne. Derfor har vi altid personale til stede, professionelle vagter til gymnasiefesterne og serverer ikke stærk alkohol til vores arrangementer. </a:t>
            </a:r>
            <a:r>
              <a:rPr lang="da-DK" i="1" baseline="0" dirty="0" smtClean="0">
                <a:latin typeface="Corbel" panose="020B0503020204020204" pitchFamily="34" charset="0"/>
              </a:rPr>
              <a:t>(Nævn gerne flere tiltag, fx introtur uden alkohol, mv)</a:t>
            </a:r>
          </a:p>
          <a:p>
            <a:pPr marL="0" indent="0">
              <a:buFont typeface="Arial" panose="020B0604020202020204" pitchFamily="34" charset="0"/>
              <a:buNone/>
            </a:pPr>
            <a:endParaRPr lang="da-DK" baseline="0" dirty="0" smtClean="0">
              <a:latin typeface="Corbel" panose="020B0503020204020204" pitchFamily="34" charset="0"/>
            </a:endParaRPr>
          </a:p>
          <a:p>
            <a:pPr marL="171450" indent="-171450">
              <a:buFont typeface="Arial" panose="020B0604020202020204" pitchFamily="34" charset="0"/>
              <a:buChar char="•"/>
            </a:pPr>
            <a:r>
              <a:rPr lang="da-DK" baseline="0" dirty="0" smtClean="0">
                <a:latin typeface="Corbel" panose="020B0503020204020204" pitchFamily="34" charset="0"/>
              </a:rPr>
              <a:t>Som forældre har I også et ansvar. Vi opfordrer jer til at støtte op om gymnasiets alkoholpolitik og hjælpe os med at skabe en sund alkoholkultur. </a:t>
            </a:r>
          </a:p>
          <a:p>
            <a:pPr marL="171450" indent="-171450">
              <a:buFont typeface="Arial" panose="020B0604020202020204" pitchFamily="34" charset="0"/>
              <a:buChar char="•"/>
            </a:pPr>
            <a:endParaRPr lang="da-DK" baseline="0" dirty="0" smtClean="0">
              <a:latin typeface="Corbel" panose="020B0503020204020204" pitchFamily="34" charset="0"/>
            </a:endParaRPr>
          </a:p>
          <a:p>
            <a:pPr marL="171450" indent="-171450">
              <a:buFont typeface="Arial" panose="020B0604020202020204" pitchFamily="34" charset="0"/>
              <a:buChar char="•"/>
            </a:pPr>
            <a:r>
              <a:rPr lang="da-DK" baseline="0" dirty="0" smtClean="0">
                <a:latin typeface="Corbel" panose="020B0503020204020204" pitchFamily="34" charset="0"/>
              </a:rPr>
              <a:t>Det kan I gøre ved at tage snakken om alkohol med jeres barn og hjælpe os med at sikre at de ikke drikker for meget, inden de kommer til arrangementer her på gymnasiet.</a:t>
            </a:r>
          </a:p>
          <a:p>
            <a:pPr marL="0" indent="0">
              <a:buFont typeface="Arial" panose="020B0604020202020204" pitchFamily="34" charset="0"/>
              <a:buNone/>
            </a:pPr>
            <a:endParaRPr lang="da-DK" baseline="0" dirty="0" smtClean="0">
              <a:latin typeface="Corbel" panose="020B0503020204020204" pitchFamily="34" charset="0"/>
            </a:endParaRPr>
          </a:p>
        </p:txBody>
      </p:sp>
      <p:sp>
        <p:nvSpPr>
          <p:cNvPr id="4" name="Pladsholder til slidenummer 3"/>
          <p:cNvSpPr>
            <a:spLocks noGrp="1"/>
          </p:cNvSpPr>
          <p:nvPr>
            <p:ph type="sldNum" sz="quarter" idx="10"/>
          </p:nvPr>
        </p:nvSpPr>
        <p:spPr/>
        <p:txBody>
          <a:bodyPr/>
          <a:lstStyle/>
          <a:p>
            <a:fld id="{2EB6B8DE-2F87-4F9E-9CCA-915279019936}" type="slidenum">
              <a:rPr lang="da-DK" smtClean="0"/>
              <a:t>3</a:t>
            </a:fld>
            <a:endParaRPr lang="da-DK"/>
          </a:p>
        </p:txBody>
      </p:sp>
    </p:spTree>
    <p:extLst>
      <p:ext uri="{BB962C8B-B14F-4D97-AF65-F5344CB8AC3E}">
        <p14:creationId xmlns:p14="http://schemas.microsoft.com/office/powerpoint/2010/main" val="2625077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indent="-171450">
              <a:buFont typeface="Arial" panose="020B0604020202020204" pitchFamily="34" charset="0"/>
              <a:buChar char="•"/>
            </a:pPr>
            <a:r>
              <a:rPr lang="da-DK" baseline="0" dirty="0" smtClean="0">
                <a:latin typeface="Corbel" panose="020B0503020204020204" pitchFamily="34" charset="0"/>
              </a:rPr>
              <a:t>Nu vil jeg kort præsentere nogle tal om unges alkoholvaner for jer, så I har en idé om, hvordan det står til blandt danske unge ift. unge i andre europæiske lande.</a:t>
            </a:r>
          </a:p>
          <a:p>
            <a:pPr marL="171450" indent="-171450">
              <a:buFont typeface="Arial" panose="020B0604020202020204" pitchFamily="34" charset="0"/>
              <a:buChar char="•"/>
            </a:pPr>
            <a:endParaRPr lang="da-DK" dirty="0" smtClean="0">
              <a:latin typeface="Corbel" panose="020B0503020204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dirty="0" smtClean="0">
                <a:latin typeface="Corbel" panose="020B0503020204020204" pitchFamily="34" charset="0"/>
              </a:rPr>
              <a:t>Danske</a:t>
            </a:r>
            <a:r>
              <a:rPr lang="da-DK" sz="1200" baseline="0" dirty="0" smtClean="0">
                <a:latin typeface="Corbel" panose="020B0503020204020204" pitchFamily="34" charset="0"/>
              </a:rPr>
              <a:t> unge er de unge i Europa, der oftest drikker sig fulde og </a:t>
            </a:r>
            <a:r>
              <a:rPr lang="da-DK" sz="1200" baseline="0" dirty="0" err="1" smtClean="0">
                <a:latin typeface="Corbel" panose="020B0503020204020204" pitchFamily="34" charset="0"/>
              </a:rPr>
              <a:t>binge</a:t>
            </a:r>
            <a:r>
              <a:rPr lang="da-DK" sz="1200" baseline="0" dirty="0" smtClean="0">
                <a:latin typeface="Corbel" panose="020B0503020204020204" pitchFamily="34" charset="0"/>
              </a:rPr>
              <a:t>-drikker. </a:t>
            </a:r>
            <a:r>
              <a:rPr lang="da-DK" sz="1200" baseline="0" dirty="0" err="1" smtClean="0">
                <a:latin typeface="Corbel" panose="020B0503020204020204" pitchFamily="34" charset="0"/>
              </a:rPr>
              <a:t>Binge</a:t>
            </a:r>
            <a:r>
              <a:rPr lang="da-DK" sz="1200" baseline="0" dirty="0" smtClean="0">
                <a:latin typeface="Corbel" panose="020B0503020204020204" pitchFamily="34" charset="0"/>
              </a:rPr>
              <a:t> </a:t>
            </a:r>
            <a:r>
              <a:rPr lang="da-DK" sz="1200" baseline="0" dirty="0" err="1" smtClean="0">
                <a:latin typeface="Corbel" panose="020B0503020204020204" pitchFamily="34" charset="0"/>
              </a:rPr>
              <a:t>drinking</a:t>
            </a:r>
            <a:r>
              <a:rPr lang="da-DK" sz="1200" baseline="0" dirty="0" smtClean="0">
                <a:latin typeface="Corbel" panose="020B0503020204020204" pitchFamily="34" charset="0"/>
              </a:rPr>
              <a:t> vil sige, at man drikker fem genstande eller derover ved samme lejlighed (fx til én fest).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aseline="0" dirty="0" smtClean="0">
                <a:latin typeface="Corbel" panose="020B0503020204020204" pitchFamily="34" charset="0"/>
              </a:rPr>
              <a:t>59 % af danske 15-16-årige har </a:t>
            </a:r>
            <a:r>
              <a:rPr lang="da-DK" sz="1200" baseline="0" dirty="0" err="1" smtClean="0">
                <a:latin typeface="Corbel" panose="020B0503020204020204" pitchFamily="34" charset="0"/>
              </a:rPr>
              <a:t>binge</a:t>
            </a:r>
            <a:r>
              <a:rPr lang="da-DK" sz="1200" baseline="0" dirty="0" smtClean="0">
                <a:latin typeface="Corbel" panose="020B0503020204020204" pitchFamily="34" charset="0"/>
              </a:rPr>
              <a:t>-drukket inden for den seneste måned, mod et gennemsnit på 34 % i Europa</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aseline="0" dirty="0" smtClean="0">
                <a:latin typeface="Corbel" panose="020B0503020204020204" pitchFamily="34" charset="0"/>
              </a:rPr>
              <a:t>40 % af danske 15-16-årige har været fulde inden for den seneste måned, mod et gennemsnit på 13 % i Europa.</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200" baseline="0" dirty="0" smtClean="0">
                <a:latin typeface="Corbel" panose="020B0503020204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aseline="0" dirty="0" smtClean="0">
                <a:latin typeface="Corbel" panose="020B0503020204020204" pitchFamily="34" charset="0"/>
              </a:rPr>
              <a:t>Det er måske ikke overraskende, for alkohol er billigt og let at få fat i for danske unge. Danske unges store forbrug af alkohol er nok også påvirket af, at voksne danskere drikker en del alkohol – men det er dog ikke hele forklaringen på danske unges ”europarekord i druk”. For danske voksne har </a:t>
            </a:r>
            <a:r>
              <a:rPr lang="da-DK" sz="1200" i="1" baseline="0" dirty="0" smtClean="0">
                <a:latin typeface="Corbel" panose="020B0503020204020204" pitchFamily="34" charset="0"/>
              </a:rPr>
              <a:t>ikke</a:t>
            </a:r>
            <a:r>
              <a:rPr lang="da-DK" sz="1200" baseline="0" dirty="0" smtClean="0">
                <a:latin typeface="Corbel" panose="020B0503020204020204" pitchFamily="34" charset="0"/>
              </a:rPr>
              <a:t> det største alkoholforbrug i Europa. </a:t>
            </a:r>
            <a:endParaRPr lang="da-DK" b="0" baseline="0" dirty="0" smtClean="0">
              <a:latin typeface="Corbel" panose="020B0503020204020204" pitchFamily="34"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1200" i="1" baseline="0" dirty="0" smtClean="0">
              <a:latin typeface="Corbel" panose="020B0503020204020204" pitchFamily="34"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200" i="1" baseline="0" dirty="0" smtClean="0">
                <a:latin typeface="Corbel" panose="020B0503020204020204" pitchFamily="34" charset="0"/>
              </a:rPr>
              <a:t>Kilde: ESPAD Report 2019 </a:t>
            </a:r>
            <a:r>
              <a:rPr lang="da-DK" dirty="0" smtClean="0">
                <a:hlinkClick r:id="rId3"/>
              </a:rPr>
              <a:t>http://www.espad.org/espad-report-2019</a:t>
            </a:r>
            <a:endParaRPr lang="da-DK" sz="1200" i="1" baseline="0" dirty="0" smtClean="0">
              <a:latin typeface="Corbel" panose="020B0503020204020204" pitchFamily="34" charset="0"/>
            </a:endParaRPr>
          </a:p>
          <a:p>
            <a:pPr marL="171450" indent="-171450">
              <a:buFont typeface="Arial" panose="020B0604020202020204" pitchFamily="34" charset="0"/>
              <a:buChar char="•"/>
            </a:pPr>
            <a:endParaRPr lang="da-DK" dirty="0">
              <a:latin typeface="Corbel" panose="020B0503020204020204" pitchFamily="34" charset="0"/>
            </a:endParaRPr>
          </a:p>
        </p:txBody>
      </p:sp>
      <p:sp>
        <p:nvSpPr>
          <p:cNvPr id="4" name="Pladsholder til slidenummer 3"/>
          <p:cNvSpPr>
            <a:spLocks noGrp="1"/>
          </p:cNvSpPr>
          <p:nvPr>
            <p:ph type="sldNum" sz="quarter" idx="10"/>
          </p:nvPr>
        </p:nvSpPr>
        <p:spPr/>
        <p:txBody>
          <a:bodyPr/>
          <a:lstStyle/>
          <a:p>
            <a:fld id="{2EB6B8DE-2F87-4F9E-9CCA-915279019936}" type="slidenum">
              <a:rPr lang="da-DK" smtClean="0"/>
              <a:t>4</a:t>
            </a:fld>
            <a:endParaRPr lang="da-DK"/>
          </a:p>
        </p:txBody>
      </p:sp>
    </p:spTree>
    <p:extLst>
      <p:ext uri="{BB962C8B-B14F-4D97-AF65-F5344CB8AC3E}">
        <p14:creationId xmlns:p14="http://schemas.microsoft.com/office/powerpoint/2010/main" val="2582110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smtClean="0">
                <a:latin typeface="Corbel" panose="020B0503020204020204" pitchFamily="34" charset="0"/>
              </a:rPr>
              <a:t>V</a:t>
            </a:r>
            <a:r>
              <a:rPr lang="da-DK" baseline="0" dirty="0" smtClean="0">
                <a:latin typeface="Corbel" panose="020B0503020204020204" pitchFamily="34" charset="0"/>
              </a:rPr>
              <a:t>enskaber og det at føle sig tilpas i sociale sammenhænge er noget af det vigtigste for unge. </a:t>
            </a:r>
            <a:r>
              <a:rPr lang="da-DK" dirty="0" smtClean="0">
                <a:latin typeface="Corbel" panose="020B0503020204020204" pitchFamily="34" charset="0"/>
              </a:rPr>
              <a:t>Det er vigtigt</a:t>
            </a:r>
            <a:r>
              <a:rPr lang="da-DK" baseline="0" dirty="0" smtClean="0">
                <a:latin typeface="Corbel" panose="020B0503020204020204" pitchFamily="34" charset="0"/>
              </a:rPr>
              <a:t> at have et tilhørsforhold, gode venskaber og ikke at skille sig negativt ud blandt vennerne. En undersøgelse fra Kræftens Bekæmpelse fra 2022, viser, at mange </a:t>
            </a:r>
            <a:r>
              <a:rPr lang="da-DK" dirty="0" smtClean="0">
                <a:latin typeface="Corbel" panose="020B0503020204020204" pitchFamily="34" charset="0"/>
              </a:rPr>
              <a:t>unge desværre tror, at deres jævnaldrende drikker mere end de reelt set gør. Det kan medføre</a:t>
            </a:r>
            <a:r>
              <a:rPr lang="da-DK" baseline="0" dirty="0" smtClean="0">
                <a:latin typeface="Corbel" panose="020B0503020204020204" pitchFamily="34" charset="0"/>
              </a:rPr>
              <a:t> </a:t>
            </a:r>
            <a:r>
              <a:rPr lang="da-DK" dirty="0" smtClean="0">
                <a:latin typeface="Corbel" panose="020B0503020204020204" pitchFamily="34" charset="0"/>
              </a:rPr>
              <a:t>et forventningspres om, at man selv bør drikke mere for at komme på niveau med vennerne. Et sådant forventningspres kan være svært at leve op til, når man samtidig skal have sig selv med. </a:t>
            </a:r>
          </a:p>
          <a:p>
            <a:pPr marL="171450" indent="-171450">
              <a:buFont typeface="Arial" panose="020B0604020202020204" pitchFamily="34" charset="0"/>
              <a:buChar char="•"/>
            </a:pPr>
            <a:endParaRPr lang="da-DK" baseline="0" dirty="0" smtClean="0">
              <a:latin typeface="Corbel" panose="020B0503020204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baseline="0" dirty="0" smtClean="0">
                <a:latin typeface="Corbel" panose="020B0503020204020204" pitchFamily="34" charset="0"/>
              </a:rPr>
              <a:t>I tråd med dette viser samme undersøgelse, at</a:t>
            </a:r>
            <a:r>
              <a:rPr lang="da-DK" dirty="0" smtClean="0">
                <a:latin typeface="Corbel" panose="020B0503020204020204" pitchFamily="34" charset="0"/>
              </a:rPr>
              <a:t> hele 59 </a:t>
            </a:r>
            <a:r>
              <a:rPr lang="da-DK" dirty="0">
                <a:latin typeface="Corbel" panose="020B0503020204020204" pitchFamily="34" charset="0"/>
              </a:rPr>
              <a:t>% har </a:t>
            </a:r>
            <a:r>
              <a:rPr lang="da-DK" dirty="0" smtClean="0">
                <a:latin typeface="Corbel" panose="020B0503020204020204" pitchFamily="34" charset="0"/>
              </a:rPr>
              <a:t>oplevet, at deres venner/veninder har forsøgt at presse dem til at drikke mere, end de havde</a:t>
            </a:r>
            <a:r>
              <a:rPr lang="da-DK" baseline="0" dirty="0" smtClean="0">
                <a:latin typeface="Corbel" panose="020B0503020204020204" pitchFamily="34" charset="0"/>
              </a:rPr>
              <a:t> lyst til </a:t>
            </a:r>
            <a:r>
              <a:rPr lang="da-DK" dirty="0" smtClean="0">
                <a:latin typeface="Corbel" panose="020B0503020204020204" pitchFamily="34" charset="0"/>
              </a:rPr>
              <a:t>– </a:t>
            </a:r>
            <a:r>
              <a:rPr lang="da-DK" dirty="0">
                <a:latin typeface="Corbel" panose="020B0503020204020204" pitchFamily="34" charset="0"/>
              </a:rPr>
              <a:t>det</a:t>
            </a:r>
            <a:r>
              <a:rPr lang="da-DK" baseline="0" dirty="0">
                <a:latin typeface="Corbel" panose="020B0503020204020204" pitchFamily="34" charset="0"/>
              </a:rPr>
              <a:t> såkaldte drikkepres. </a:t>
            </a:r>
            <a:r>
              <a:rPr lang="da-DK" dirty="0" smtClean="0">
                <a:latin typeface="Corbel" panose="020B0503020204020204" pitchFamily="34" charset="0"/>
              </a:rPr>
              <a:t>Særligt ved overgangen til nye fællesskaber -</a:t>
            </a:r>
            <a:r>
              <a:rPr lang="da-DK" baseline="0" dirty="0" smtClean="0">
                <a:latin typeface="Corbel" panose="020B0503020204020204" pitchFamily="34" charset="0"/>
              </a:rPr>
              <a:t> fx </a:t>
            </a:r>
            <a:r>
              <a:rPr lang="da-DK" dirty="0" smtClean="0">
                <a:latin typeface="Corbel" panose="020B0503020204020204" pitchFamily="34" charset="0"/>
              </a:rPr>
              <a:t>når man starter i 1.g,</a:t>
            </a:r>
            <a:r>
              <a:rPr lang="da-DK" baseline="0" dirty="0" smtClean="0">
                <a:latin typeface="Corbel" panose="020B0503020204020204" pitchFamily="34" charset="0"/>
              </a:rPr>
              <a:t> eller </a:t>
            </a:r>
            <a:r>
              <a:rPr lang="da-DK" dirty="0" smtClean="0">
                <a:latin typeface="Corbel" panose="020B0503020204020204" pitchFamily="34" charset="0"/>
              </a:rPr>
              <a:t>når man skal snakke med nye mennesker til en fest - kan det være svært at sige nej tak til mere</a:t>
            </a:r>
            <a:r>
              <a:rPr lang="da-DK" baseline="0" dirty="0" smtClean="0">
                <a:latin typeface="Corbel" panose="020B0503020204020204" pitchFamily="34" charset="0"/>
              </a:rPr>
              <a:t> alkohol. </a:t>
            </a:r>
            <a:r>
              <a:rPr lang="da-DK" dirty="0" smtClean="0">
                <a:latin typeface="Corbel" panose="020B0503020204020204" pitchFamily="34" charset="0"/>
              </a:rPr>
              <a:t> </a:t>
            </a:r>
            <a:endParaRPr lang="da-DK" baseline="0" dirty="0" smtClean="0">
              <a:latin typeface="Corbel" panose="020B0503020204020204" pitchFamily="34" charset="0"/>
            </a:endParaRPr>
          </a:p>
          <a:p>
            <a:pPr marL="171450" indent="-171450">
              <a:buFont typeface="Arial" panose="020B0604020202020204" pitchFamily="34" charset="0"/>
              <a:buChar char="•"/>
            </a:pPr>
            <a:endParaRPr lang="da-DK" baseline="0" dirty="0" smtClean="0">
              <a:latin typeface="Corbel" panose="020B0503020204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baseline="0" dirty="0" smtClean="0">
                <a:latin typeface="Corbel" panose="020B0503020204020204" pitchFamily="34" charset="0"/>
              </a:rPr>
              <a:t>Det er trist, da vi ved, at med promillen stiger risikoen også for ulykker, konflikter, slåskampe og sex, som man fortryder dagen efter. </a:t>
            </a:r>
            <a:r>
              <a:rPr lang="da-DK" dirty="0" smtClean="0">
                <a:latin typeface="Corbel" panose="020B0503020204020204" pitchFamily="34" charset="0"/>
              </a:rPr>
              <a:t>Alkohol hæmmer desuden indlæringsevnen og er</a:t>
            </a:r>
            <a:r>
              <a:rPr lang="da-DK" baseline="0" dirty="0" smtClean="0">
                <a:latin typeface="Corbel" panose="020B0503020204020204" pitchFamily="34" charset="0"/>
              </a:rPr>
              <a:t> derfor ikke det bedste middel til god læring.</a:t>
            </a:r>
            <a:r>
              <a:rPr lang="da-DK" dirty="0" smtClean="0">
                <a:latin typeface="Corbel" panose="020B0503020204020204" pitchFamily="34" charset="0"/>
              </a:rPr>
              <a:t> Og</a:t>
            </a:r>
            <a:r>
              <a:rPr lang="da-DK" baseline="0" dirty="0" smtClean="0">
                <a:latin typeface="Corbel" panose="020B0503020204020204" pitchFamily="34" charset="0"/>
              </a:rPr>
              <a:t> så</a:t>
            </a:r>
            <a:r>
              <a:rPr lang="da-DK" dirty="0" smtClean="0">
                <a:latin typeface="Corbel" panose="020B0503020204020204" pitchFamily="34" charset="0"/>
              </a:rPr>
              <a:t> øger alkohol også risikoen for en række sygdomme, herunder</a:t>
            </a:r>
            <a:r>
              <a:rPr lang="da-DK" baseline="0" dirty="0" smtClean="0">
                <a:latin typeface="Corbel" panose="020B0503020204020204" pitchFamily="34" charset="0"/>
              </a:rPr>
              <a:t> mindst 7 forskellige kræftformer.</a:t>
            </a:r>
            <a:r>
              <a:rPr lang="da-DK" dirty="0" smtClean="0">
                <a:latin typeface="Corbel" panose="020B0503020204020204" pitchFamily="34" charset="0"/>
              </a:rPr>
              <a:t> </a:t>
            </a:r>
          </a:p>
          <a:p>
            <a:pPr marL="171450" indent="-171450">
              <a:buFont typeface="Arial" panose="020B0604020202020204" pitchFamily="34" charset="0"/>
              <a:buChar char="•"/>
            </a:pPr>
            <a:endParaRPr lang="da-DK" baseline="0" dirty="0" smtClean="0">
              <a:latin typeface="Corbel" panose="020B0503020204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i="1" dirty="0" smtClean="0">
                <a:latin typeface="Corbel" panose="020B0503020204020204" pitchFamily="34" charset="0"/>
              </a:rPr>
              <a:t>Kilde: </a:t>
            </a:r>
            <a:r>
              <a:rPr lang="da-DK" sz="1200" b="0" i="1" u="none" strike="noStrike" kern="1200" baseline="0" dirty="0" smtClean="0">
                <a:solidFill>
                  <a:schemeClr val="tx1"/>
                </a:solidFill>
                <a:latin typeface="Corbel" panose="020B0503020204020204" pitchFamily="34" charset="0"/>
                <a:ea typeface="+mn-ea"/>
                <a:cs typeface="+mn-cs"/>
              </a:rPr>
              <a:t>Unges alkoholvaner i Danmark 2021. Kræftens Bekæmpelse og TrygFonden </a:t>
            </a:r>
            <a:r>
              <a:rPr lang="da-DK" sz="1200" b="0" i="1" u="none" strike="noStrike" kern="1200" baseline="0" dirty="0" err="1" smtClean="0">
                <a:solidFill>
                  <a:schemeClr val="tx1"/>
                </a:solidFill>
                <a:latin typeface="Corbel" panose="020B0503020204020204" pitchFamily="34" charset="0"/>
                <a:ea typeface="+mn-ea"/>
                <a:cs typeface="+mn-cs"/>
              </a:rPr>
              <a:t>smba</a:t>
            </a:r>
            <a:r>
              <a:rPr lang="da-DK" sz="1200" b="0" i="1" u="none" strike="noStrike" kern="1200" baseline="0" dirty="0" smtClean="0">
                <a:solidFill>
                  <a:schemeClr val="tx1"/>
                </a:solidFill>
                <a:latin typeface="Corbel" panose="020B0503020204020204" pitchFamily="34" charset="0"/>
                <a:ea typeface="+mn-ea"/>
                <a:cs typeface="+mn-cs"/>
              </a:rPr>
              <a:t> (</a:t>
            </a:r>
            <a:r>
              <a:rPr lang="da-DK" sz="1200" b="0" i="1" u="none" strike="noStrike" kern="1200" baseline="0" dirty="0" err="1" smtClean="0">
                <a:solidFill>
                  <a:schemeClr val="tx1"/>
                </a:solidFill>
                <a:latin typeface="Corbel" panose="020B0503020204020204" pitchFamily="34" charset="0"/>
                <a:ea typeface="+mn-ea"/>
                <a:cs typeface="+mn-cs"/>
              </a:rPr>
              <a:t>TryghedsGruppen</a:t>
            </a:r>
            <a:r>
              <a:rPr lang="da-DK" sz="1200" b="0" i="1" u="none" strike="noStrike" kern="1200" baseline="0" dirty="0" smtClean="0">
                <a:solidFill>
                  <a:schemeClr val="tx1"/>
                </a:solidFill>
                <a:latin typeface="Corbel" panose="020B0503020204020204" pitchFamily="34" charset="0"/>
                <a:ea typeface="+mn-ea"/>
                <a:cs typeface="+mn-cs"/>
              </a:rPr>
              <a:t> </a:t>
            </a:r>
            <a:r>
              <a:rPr lang="da-DK" sz="1200" b="0" i="1" u="none" strike="noStrike" kern="1200" baseline="0" dirty="0" err="1" smtClean="0">
                <a:solidFill>
                  <a:schemeClr val="tx1"/>
                </a:solidFill>
                <a:latin typeface="Corbel" panose="020B0503020204020204" pitchFamily="34" charset="0"/>
                <a:ea typeface="+mn-ea"/>
                <a:cs typeface="+mn-cs"/>
              </a:rPr>
              <a:t>smba</a:t>
            </a:r>
            <a:r>
              <a:rPr lang="da-DK" sz="1200" b="0" i="1" u="none" strike="noStrike" kern="1200" baseline="0" dirty="0" smtClean="0">
                <a:solidFill>
                  <a:schemeClr val="tx1"/>
                </a:solidFill>
                <a:latin typeface="Corbel" panose="020B0503020204020204" pitchFamily="34" charset="0"/>
                <a:ea typeface="+mn-ea"/>
                <a:cs typeface="+mn-cs"/>
              </a:rPr>
              <a:t>) 2022. </a:t>
            </a:r>
            <a:r>
              <a:rPr lang="da-DK" dirty="0" smtClean="0"/>
              <a:t>www.cancer.dk/forebyg/drik-mindre-alkohol/rapporter-og-forskning/rapporter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baseline="0" dirty="0" smtClean="0">
              <a:latin typeface="Corbel" panose="020B0503020204020204" pitchFamily="34" charset="0"/>
            </a:endParaRPr>
          </a:p>
          <a:p>
            <a:pPr marL="171450" indent="-171450">
              <a:buFont typeface="Arial" panose="020B0604020202020204" pitchFamily="34" charset="0"/>
              <a:buChar char="•"/>
            </a:pPr>
            <a:endParaRPr lang="da-DK" dirty="0">
              <a:latin typeface="Corbel" panose="020B0503020204020204" pitchFamily="34" charset="0"/>
            </a:endParaRPr>
          </a:p>
          <a:p>
            <a:pPr marL="171450" indent="-171450">
              <a:buFont typeface="Arial" panose="020B0604020202020204" pitchFamily="34" charset="0"/>
              <a:buChar char="•"/>
            </a:pPr>
            <a:endParaRPr lang="da-DK" dirty="0">
              <a:latin typeface="Corbel" panose="020B0503020204020204" pitchFamily="34" charset="0"/>
            </a:endParaRPr>
          </a:p>
        </p:txBody>
      </p:sp>
      <p:sp>
        <p:nvSpPr>
          <p:cNvPr id="4" name="Pladsholder til slidenummer 3"/>
          <p:cNvSpPr>
            <a:spLocks noGrp="1"/>
          </p:cNvSpPr>
          <p:nvPr>
            <p:ph type="sldNum" sz="quarter" idx="10"/>
          </p:nvPr>
        </p:nvSpPr>
        <p:spPr/>
        <p:txBody>
          <a:bodyPr/>
          <a:lstStyle/>
          <a:p>
            <a:fld id="{2EB6B8DE-2F87-4F9E-9CCA-915279019936}" type="slidenum">
              <a:rPr lang="da-DK" smtClean="0"/>
              <a:t>5</a:t>
            </a:fld>
            <a:endParaRPr lang="da-DK"/>
          </a:p>
        </p:txBody>
      </p:sp>
    </p:spTree>
    <p:extLst>
      <p:ext uri="{BB962C8B-B14F-4D97-AF65-F5344CB8AC3E}">
        <p14:creationId xmlns:p14="http://schemas.microsoft.com/office/powerpoint/2010/main" val="256579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dirty="0" smtClean="0">
                <a:latin typeface="Corbel" panose="020B0503020204020204" pitchFamily="34" charset="0"/>
              </a:rPr>
              <a:t>Danske unge drikker mindre end for 20 år siden, men desværre viser flertallet af nye undersøgelser nu atter en stigning i unges alkoholforbrug. </a:t>
            </a:r>
          </a:p>
          <a:p>
            <a:pPr marL="628650" lvl="1" indent="-171450">
              <a:buFont typeface="Arial" panose="020B0604020202020204" pitchFamily="34" charset="0"/>
              <a:buChar char="•"/>
            </a:pPr>
            <a:r>
              <a:rPr lang="da-DK" baseline="0" dirty="0" smtClean="0">
                <a:latin typeface="Corbel" panose="020B0503020204020204" pitchFamily="34" charset="0"/>
              </a:rPr>
              <a:t>Fx steg andelen af 15-16-årige, der har været fulde den seneste måned, fra 32 % i 2014 til 40 % i 2019 (ESPAD-undersøgelsen 2019)</a:t>
            </a:r>
          </a:p>
          <a:p>
            <a:pPr marL="628650" lvl="1" indent="-171450">
              <a:buFont typeface="Arial" panose="020B0604020202020204" pitchFamily="34" charset="0"/>
              <a:buChar char="•"/>
            </a:pPr>
            <a:r>
              <a:rPr lang="da-DK" baseline="0" dirty="0" smtClean="0">
                <a:latin typeface="Corbel" panose="020B0503020204020204" pitchFamily="34" charset="0"/>
              </a:rPr>
              <a:t>(Hvis I vil dykke ned i undersøgelserne, kan I fx læse https://www.cancer.dk/nyheder/nye-tal-unge-har-skruet-op-for-alkoholforbruget/ - se fx boksen nederst)  </a:t>
            </a:r>
          </a:p>
          <a:p>
            <a:pPr marL="628650" lvl="1" indent="-171450">
              <a:buFont typeface="Arial" panose="020B0604020202020204" pitchFamily="34" charset="0"/>
              <a:buChar char="•"/>
            </a:pPr>
            <a:r>
              <a:rPr lang="da-DK" baseline="0" dirty="0" smtClean="0">
                <a:latin typeface="Corbel" panose="020B0503020204020204" pitchFamily="34" charset="0"/>
              </a:rPr>
              <a:t>Unges alkoholforbrug er dog stadig lavere, end det var for 20 år siden, og vi skal passe på ikke at overføre forventninger om, at ”rigtige unge” drikker store mængder alkohol.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baseline="0" dirty="0" smtClean="0">
                <a:latin typeface="Corbel" panose="020B0503020204020204" pitchFamily="34" charset="0"/>
              </a:rPr>
              <a:t>Mange unge efterspørger </a:t>
            </a:r>
            <a:r>
              <a:rPr lang="da-DK" sz="1200" dirty="0" smtClean="0">
                <a:latin typeface="Corbel" panose="020B0503020204020204" pitchFamily="34" charset="0"/>
              </a:rPr>
              <a:t>en ny og sundere alkoholkultur, hvor man drikker mindre og oplever mere. Blandt</a:t>
            </a:r>
            <a:r>
              <a:rPr lang="da-DK" sz="1200" baseline="0" dirty="0" smtClean="0">
                <a:latin typeface="Corbel" panose="020B0503020204020204" pitchFamily="34" charset="0"/>
              </a:rPr>
              <a:t> 15-25-årige angiver:</a:t>
            </a:r>
            <a:endParaRPr lang="da-DK" sz="1200" dirty="0" smtClean="0">
              <a:latin typeface="Corbel" panose="020B0503020204020204" pitchFamily="34" charset="0"/>
            </a:endParaRPr>
          </a:p>
          <a:p>
            <a:pPr marL="342900" indent="-342900">
              <a:buFont typeface="Arial" panose="020B0604020202020204" pitchFamily="34" charset="0"/>
              <a:buChar char="•"/>
            </a:pPr>
            <a:r>
              <a:rPr lang="da-DK" sz="1200" dirty="0" smtClean="0">
                <a:latin typeface="Corbel" panose="020B0503020204020204" pitchFamily="34" charset="0"/>
              </a:rPr>
              <a:t>Næsten</a:t>
            </a:r>
            <a:r>
              <a:rPr lang="da-DK" sz="1200" baseline="0" dirty="0" smtClean="0">
                <a:latin typeface="Corbel" panose="020B0503020204020204" pitchFamily="34" charset="0"/>
              </a:rPr>
              <a:t> halvdelen (45 %) </a:t>
            </a:r>
            <a:r>
              <a:rPr lang="da-DK" sz="1200" dirty="0" smtClean="0">
                <a:latin typeface="Corbel" panose="020B0503020204020204" pitchFamily="34" charset="0"/>
              </a:rPr>
              <a:t>synes, at danske unge drikker for meget alkohol</a:t>
            </a:r>
          </a:p>
          <a:p>
            <a:pPr marL="342900" indent="-342900">
              <a:buFont typeface="Arial" panose="020B0604020202020204" pitchFamily="34" charset="0"/>
              <a:buChar char="•"/>
            </a:pPr>
            <a:r>
              <a:rPr lang="da-DK" sz="1200" dirty="0" smtClean="0">
                <a:latin typeface="Corbel" panose="020B0503020204020204" pitchFamily="34" charset="0"/>
              </a:rPr>
              <a:t>88 % ønsker en kultur, hvor alle accepterer et ”nej tak” til alkohol </a:t>
            </a:r>
          </a:p>
          <a:p>
            <a:pPr marL="342900" indent="-342900">
              <a:buFont typeface="Arial" panose="020B0604020202020204" pitchFamily="34" charset="0"/>
              <a:buChar char="•"/>
            </a:pPr>
            <a:r>
              <a:rPr lang="da-DK" sz="1200" dirty="0" smtClean="0">
                <a:latin typeface="Corbel" panose="020B0503020204020204" pitchFamily="34" charset="0"/>
              </a:rPr>
              <a:t>74 % synes det er relevant, at der arbejdes for at udskyde alkoholdebuten og nedsætte alkoholforbruget blandt unge</a:t>
            </a:r>
          </a:p>
          <a:p>
            <a:endParaRPr lang="da-DK" dirty="0" smtClean="0">
              <a:latin typeface="Corbel" panose="020B0503020204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smtClean="0">
                <a:latin typeface="Corbel" panose="020B0503020204020204" pitchFamily="34" charset="0"/>
              </a:rPr>
              <a:t>Det</a:t>
            </a:r>
            <a:r>
              <a:rPr lang="da-DK" baseline="0" dirty="0" smtClean="0">
                <a:latin typeface="Corbel" panose="020B0503020204020204" pitchFamily="34" charset="0"/>
              </a:rPr>
              <a:t> taler for, at der er behov for at hjælpe unge på vej mod en sundere kultur, hvor der er plads til alle – også de, der ikke drikker – eller som ikke drikker så meget.</a:t>
            </a:r>
            <a:endParaRPr lang="da-DK" dirty="0" smtClean="0">
              <a:latin typeface="Corbel" panose="020B0503020204020204" pitchFamily="34" charset="0"/>
            </a:endParaRPr>
          </a:p>
          <a:p>
            <a:endParaRPr lang="da-DK" dirty="0" smtClean="0">
              <a:latin typeface="Corbel" panose="020B05030202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i="1" dirty="0" smtClean="0">
                <a:latin typeface="Corbel" panose="020B0503020204020204" pitchFamily="34" charset="0"/>
              </a:rPr>
              <a:t>Kilde: </a:t>
            </a:r>
            <a:r>
              <a:rPr lang="da-DK" sz="1200" b="0" i="1" u="none" strike="noStrike" kern="1200" baseline="0" dirty="0" smtClean="0">
                <a:solidFill>
                  <a:schemeClr val="tx1"/>
                </a:solidFill>
                <a:latin typeface="Corbel" panose="020B0503020204020204" pitchFamily="34" charset="0"/>
                <a:ea typeface="+mn-ea"/>
                <a:cs typeface="+mn-cs"/>
              </a:rPr>
              <a:t>Unges alkoholvaner i Danmark 2021. Kræftens Bekæmpelse og TrygFonden </a:t>
            </a:r>
            <a:r>
              <a:rPr lang="da-DK" sz="1200" b="0" i="1" u="none" strike="noStrike" kern="1200" baseline="0" dirty="0" err="1" smtClean="0">
                <a:solidFill>
                  <a:schemeClr val="tx1"/>
                </a:solidFill>
                <a:latin typeface="Corbel" panose="020B0503020204020204" pitchFamily="34" charset="0"/>
                <a:ea typeface="+mn-ea"/>
                <a:cs typeface="+mn-cs"/>
              </a:rPr>
              <a:t>smba</a:t>
            </a:r>
            <a:r>
              <a:rPr lang="da-DK" sz="1200" b="0" i="1" u="none" strike="noStrike" kern="1200" baseline="0" dirty="0" smtClean="0">
                <a:solidFill>
                  <a:schemeClr val="tx1"/>
                </a:solidFill>
                <a:latin typeface="Corbel" panose="020B0503020204020204" pitchFamily="34" charset="0"/>
                <a:ea typeface="+mn-ea"/>
                <a:cs typeface="+mn-cs"/>
              </a:rPr>
              <a:t> (</a:t>
            </a:r>
            <a:r>
              <a:rPr lang="da-DK" sz="1200" b="0" i="1" u="none" strike="noStrike" kern="1200" baseline="0" dirty="0" err="1" smtClean="0">
                <a:solidFill>
                  <a:schemeClr val="tx1"/>
                </a:solidFill>
                <a:latin typeface="Corbel" panose="020B0503020204020204" pitchFamily="34" charset="0"/>
                <a:ea typeface="+mn-ea"/>
                <a:cs typeface="+mn-cs"/>
              </a:rPr>
              <a:t>TryghedsGruppen</a:t>
            </a:r>
            <a:r>
              <a:rPr lang="da-DK" sz="1200" b="0" i="1" u="none" strike="noStrike" kern="1200" baseline="0" dirty="0" smtClean="0">
                <a:solidFill>
                  <a:schemeClr val="tx1"/>
                </a:solidFill>
                <a:latin typeface="Corbel" panose="020B0503020204020204" pitchFamily="34" charset="0"/>
                <a:ea typeface="+mn-ea"/>
                <a:cs typeface="+mn-cs"/>
              </a:rPr>
              <a:t> </a:t>
            </a:r>
            <a:r>
              <a:rPr lang="da-DK" sz="1200" b="0" i="1" u="none" strike="noStrike" kern="1200" baseline="0" dirty="0" err="1" smtClean="0">
                <a:solidFill>
                  <a:schemeClr val="tx1"/>
                </a:solidFill>
                <a:latin typeface="Corbel" panose="020B0503020204020204" pitchFamily="34" charset="0"/>
                <a:ea typeface="+mn-ea"/>
                <a:cs typeface="+mn-cs"/>
              </a:rPr>
              <a:t>smba</a:t>
            </a:r>
            <a:r>
              <a:rPr lang="da-DK" sz="1200" b="0" i="1" u="none" strike="noStrike" kern="1200" baseline="0" dirty="0" smtClean="0">
                <a:solidFill>
                  <a:schemeClr val="tx1"/>
                </a:solidFill>
                <a:latin typeface="Corbel" panose="020B0503020204020204" pitchFamily="34" charset="0"/>
                <a:ea typeface="+mn-ea"/>
                <a:cs typeface="+mn-cs"/>
              </a:rPr>
              <a:t>) 2022. </a:t>
            </a:r>
            <a:r>
              <a:rPr lang="da-DK" dirty="0" smtClean="0">
                <a:hlinkClick r:id="rId3"/>
              </a:rPr>
              <a:t>https://www.cancer.dk/forebyg/drik-mindre-alkohol/rapporter-og-forskning/rapporter/</a:t>
            </a:r>
            <a:endParaRPr lang="nb-NO" sz="1200" b="0" i="1" u="none" strike="noStrike" kern="1200" baseline="0" dirty="0" smtClean="0">
              <a:solidFill>
                <a:schemeClr val="tx1"/>
              </a:solidFill>
              <a:latin typeface="Corbel" panose="020B0503020204020204" pitchFamily="34" charset="0"/>
              <a:ea typeface="+mn-ea"/>
              <a:cs typeface="+mn-cs"/>
            </a:endParaRPr>
          </a:p>
        </p:txBody>
      </p:sp>
      <p:sp>
        <p:nvSpPr>
          <p:cNvPr id="4" name="Pladsholder til slidenummer 3"/>
          <p:cNvSpPr>
            <a:spLocks noGrp="1"/>
          </p:cNvSpPr>
          <p:nvPr>
            <p:ph type="sldNum" sz="quarter" idx="10"/>
          </p:nvPr>
        </p:nvSpPr>
        <p:spPr/>
        <p:txBody>
          <a:bodyPr/>
          <a:lstStyle/>
          <a:p>
            <a:fld id="{2EB6B8DE-2F87-4F9E-9CCA-915279019936}" type="slidenum">
              <a:rPr lang="da-DK" smtClean="0"/>
              <a:t>6</a:t>
            </a:fld>
            <a:endParaRPr lang="da-DK"/>
          </a:p>
        </p:txBody>
      </p:sp>
    </p:spTree>
    <p:extLst>
      <p:ext uri="{BB962C8B-B14F-4D97-AF65-F5344CB8AC3E}">
        <p14:creationId xmlns:p14="http://schemas.microsoft.com/office/powerpoint/2010/main" val="2165340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indent="-171450">
              <a:buFont typeface="Arial" panose="020B0604020202020204" pitchFamily="34" charset="0"/>
              <a:buChar char="•"/>
            </a:pPr>
            <a:r>
              <a:rPr lang="da-DK" sz="1200" kern="1200" dirty="0" smtClean="0">
                <a:solidFill>
                  <a:schemeClr val="tx1"/>
                </a:solidFill>
                <a:effectLst/>
                <a:latin typeface="Corbel" panose="020B0503020204020204" pitchFamily="34" charset="0"/>
                <a:ea typeface="+mn-ea"/>
                <a:cs typeface="+mn-cs"/>
              </a:rPr>
              <a:t>Kigger</a:t>
            </a:r>
            <a:r>
              <a:rPr lang="da-DK" sz="1200" kern="1200" baseline="0" dirty="0" smtClean="0">
                <a:solidFill>
                  <a:schemeClr val="tx1"/>
                </a:solidFill>
                <a:effectLst/>
                <a:latin typeface="Corbel" panose="020B0503020204020204" pitchFamily="34" charset="0"/>
                <a:ea typeface="+mn-ea"/>
                <a:cs typeface="+mn-cs"/>
              </a:rPr>
              <a:t> man på, hvad forældre tænker og tror om deres eget barns alkoholforbrug – og danske unges alkoholforbrug generelt, viser en undersøgelse fra Kræftens Bekæmpelse fra 2020, at:</a:t>
            </a:r>
            <a:endParaRPr lang="da-DK" sz="1200" kern="1200" dirty="0" smtClean="0">
              <a:solidFill>
                <a:schemeClr val="tx1"/>
              </a:solidFill>
              <a:effectLst/>
              <a:latin typeface="Corbel" panose="020B0503020204020204" pitchFamily="34" charset="0"/>
              <a:ea typeface="+mn-ea"/>
              <a:cs typeface="+mn-cs"/>
            </a:endParaRPr>
          </a:p>
          <a:p>
            <a:pPr marL="171450" indent="-171450">
              <a:buFont typeface="Arial" panose="020B0604020202020204" pitchFamily="34" charset="0"/>
              <a:buChar char="•"/>
            </a:pPr>
            <a:r>
              <a:rPr lang="da-DK" sz="1200" kern="1200" dirty="0" smtClean="0">
                <a:solidFill>
                  <a:schemeClr val="tx1"/>
                </a:solidFill>
                <a:effectLst/>
                <a:latin typeface="Corbel" panose="020B0503020204020204" pitchFamily="34" charset="0"/>
                <a:ea typeface="+mn-ea"/>
                <a:cs typeface="+mn-cs"/>
              </a:rPr>
              <a:t>Tre ud af fire forældre (75 %) mener, at unges alkoholforbrug er for højt.</a:t>
            </a:r>
            <a:endParaRPr lang="da-DK" sz="1200" kern="1200" baseline="0" dirty="0" smtClean="0">
              <a:solidFill>
                <a:schemeClr val="tx1"/>
              </a:solidFill>
              <a:effectLst/>
              <a:latin typeface="Corbel" panose="020B0503020204020204" pitchFamily="34" charset="0"/>
              <a:ea typeface="+mn-ea"/>
              <a:cs typeface="+mn-cs"/>
            </a:endParaRPr>
          </a:p>
          <a:p>
            <a:pPr marL="171450" indent="-171450">
              <a:buFont typeface="Arial" panose="020B0604020202020204" pitchFamily="34" charset="0"/>
              <a:buChar char="•"/>
            </a:pPr>
            <a:r>
              <a:rPr lang="da-DK" sz="1200" kern="1200" dirty="0" smtClean="0">
                <a:solidFill>
                  <a:schemeClr val="tx1"/>
                </a:solidFill>
                <a:effectLst/>
                <a:latin typeface="Corbel" panose="020B0503020204020204" pitchFamily="34" charset="0"/>
                <a:ea typeface="+mn-ea"/>
                <a:cs typeface="+mn-cs"/>
              </a:rPr>
              <a:t>Paradoksalt nok vurderer 74</a:t>
            </a:r>
            <a:r>
              <a:rPr lang="da-DK" sz="1200" kern="1200" baseline="0" dirty="0" smtClean="0">
                <a:solidFill>
                  <a:schemeClr val="tx1"/>
                </a:solidFill>
                <a:effectLst/>
                <a:latin typeface="Corbel" panose="020B0503020204020204" pitchFamily="34" charset="0"/>
                <a:ea typeface="+mn-ea"/>
                <a:cs typeface="+mn-cs"/>
              </a:rPr>
              <a:t> </a:t>
            </a:r>
            <a:r>
              <a:rPr lang="da-DK" sz="1200" kern="1200" dirty="0" smtClean="0">
                <a:solidFill>
                  <a:schemeClr val="tx1"/>
                </a:solidFill>
                <a:effectLst/>
                <a:latin typeface="Corbel" panose="020B0503020204020204" pitchFamily="34" charset="0"/>
                <a:ea typeface="+mn-ea"/>
                <a:cs typeface="+mn-cs"/>
              </a:rPr>
              <a:t>% at deres eget barn drikker </a:t>
            </a:r>
            <a:r>
              <a:rPr lang="da-DK" sz="1200" i="1" kern="1200" dirty="0" smtClean="0">
                <a:solidFill>
                  <a:schemeClr val="tx1"/>
                </a:solidFill>
                <a:effectLst/>
                <a:latin typeface="Corbel" panose="020B0503020204020204" pitchFamily="34" charset="0"/>
                <a:ea typeface="+mn-ea"/>
                <a:cs typeface="+mn-cs"/>
              </a:rPr>
              <a:t>mindre</a:t>
            </a:r>
            <a:r>
              <a:rPr lang="da-DK" sz="1200" kern="1200" dirty="0" smtClean="0">
                <a:solidFill>
                  <a:schemeClr val="tx1"/>
                </a:solidFill>
                <a:effectLst/>
                <a:latin typeface="Corbel" panose="020B0503020204020204" pitchFamily="34" charset="0"/>
                <a:ea typeface="+mn-ea"/>
                <a:cs typeface="+mn-cs"/>
              </a:rPr>
              <a:t> end gennemsnittet. Det kan tyde på, at forældrene tror, at deres egne børn er mere eksemplariske, end de måske er.</a:t>
            </a:r>
          </a:p>
          <a:p>
            <a:pPr marL="171450" indent="-171450">
              <a:buFont typeface="Arial" panose="020B0604020202020204" pitchFamily="34" charset="0"/>
              <a:buChar char="•"/>
            </a:pPr>
            <a:r>
              <a:rPr lang="da-DK" sz="1200" kern="1200" dirty="0" smtClean="0">
                <a:solidFill>
                  <a:schemeClr val="tx1"/>
                </a:solidFill>
                <a:effectLst/>
                <a:latin typeface="Corbel" panose="020B0503020204020204" pitchFamily="34" charset="0"/>
                <a:ea typeface="+mn-ea"/>
                <a:cs typeface="+mn-cs"/>
              </a:rPr>
              <a:t>Der er noget der tyder på at forældre undervurderer deres eget barns alkoholforbrug.</a:t>
            </a:r>
          </a:p>
          <a:p>
            <a:pPr marL="171450" indent="-171450">
              <a:buFont typeface="Arial" panose="020B0604020202020204" pitchFamily="34" charset="0"/>
              <a:buChar char="•"/>
            </a:pPr>
            <a:endParaRPr lang="da-DK" sz="1200" kern="1200" dirty="0" smtClean="0">
              <a:solidFill>
                <a:schemeClr val="tx1"/>
              </a:solidFill>
              <a:effectLst/>
              <a:latin typeface="Corbel" panose="020B05030202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i="1" dirty="0" smtClean="0">
                <a:latin typeface="Corbel" panose="020B0503020204020204" pitchFamily="34" charset="0"/>
              </a:rPr>
              <a:t>Kilde: </a:t>
            </a:r>
            <a:r>
              <a:rPr lang="da-DK" sz="1200" b="0" i="1" u="none" strike="noStrike" kern="1200" baseline="0" dirty="0" smtClean="0">
                <a:solidFill>
                  <a:schemeClr val="tx1"/>
                </a:solidFill>
                <a:latin typeface="Corbel" panose="020B0503020204020204" pitchFamily="34" charset="0"/>
                <a:ea typeface="+mn-ea"/>
                <a:cs typeface="+mn-cs"/>
              </a:rPr>
              <a:t>Forældres holdninger til unges alkoholvaner 2020. Kræftens Bekæmpelse og TrygFonden </a:t>
            </a:r>
            <a:r>
              <a:rPr lang="da-DK" sz="1200" b="0" i="1" u="none" strike="noStrike" kern="1200" baseline="0" dirty="0" err="1" smtClean="0">
                <a:solidFill>
                  <a:schemeClr val="tx1"/>
                </a:solidFill>
                <a:latin typeface="Corbel" panose="020B0503020204020204" pitchFamily="34" charset="0"/>
                <a:ea typeface="+mn-ea"/>
                <a:cs typeface="+mn-cs"/>
              </a:rPr>
              <a:t>smba</a:t>
            </a:r>
            <a:r>
              <a:rPr lang="da-DK" sz="1200" b="0" i="1" u="none" strike="noStrike" kern="1200" baseline="0" dirty="0" smtClean="0">
                <a:solidFill>
                  <a:schemeClr val="tx1"/>
                </a:solidFill>
                <a:latin typeface="Corbel" panose="020B0503020204020204" pitchFamily="34" charset="0"/>
                <a:ea typeface="+mn-ea"/>
                <a:cs typeface="+mn-cs"/>
              </a:rPr>
              <a:t> (</a:t>
            </a:r>
            <a:r>
              <a:rPr lang="da-DK" sz="1200" b="0" i="1" u="none" strike="noStrike" kern="1200" baseline="0" dirty="0" err="1" smtClean="0">
                <a:solidFill>
                  <a:schemeClr val="tx1"/>
                </a:solidFill>
                <a:latin typeface="Corbel" panose="020B0503020204020204" pitchFamily="34" charset="0"/>
                <a:ea typeface="+mn-ea"/>
                <a:cs typeface="+mn-cs"/>
              </a:rPr>
              <a:t>TryghedsGruppen</a:t>
            </a:r>
            <a:r>
              <a:rPr lang="da-DK" sz="1200" b="0" i="1" u="none" strike="noStrike" kern="1200" baseline="0" dirty="0" smtClean="0">
                <a:solidFill>
                  <a:schemeClr val="tx1"/>
                </a:solidFill>
                <a:latin typeface="Corbel" panose="020B0503020204020204" pitchFamily="34" charset="0"/>
                <a:ea typeface="+mn-ea"/>
                <a:cs typeface="+mn-cs"/>
              </a:rPr>
              <a:t> </a:t>
            </a:r>
            <a:r>
              <a:rPr lang="da-DK" sz="1200" b="0" i="1" u="none" strike="noStrike" kern="1200" baseline="0" dirty="0" err="1" smtClean="0">
                <a:solidFill>
                  <a:schemeClr val="tx1"/>
                </a:solidFill>
                <a:latin typeface="Corbel" panose="020B0503020204020204" pitchFamily="34" charset="0"/>
                <a:ea typeface="+mn-ea"/>
                <a:cs typeface="+mn-cs"/>
              </a:rPr>
              <a:t>smba</a:t>
            </a:r>
            <a:r>
              <a:rPr lang="da-DK" sz="1200" b="0" i="1" u="none" strike="noStrike" kern="1200" baseline="0" dirty="0" smtClean="0">
                <a:solidFill>
                  <a:schemeClr val="tx1"/>
                </a:solidFill>
                <a:latin typeface="Corbel" panose="020B0503020204020204" pitchFamily="34" charset="0"/>
                <a:ea typeface="+mn-ea"/>
                <a:cs typeface="+mn-cs"/>
              </a:rPr>
              <a:t>) 2021. </a:t>
            </a:r>
            <a:r>
              <a:rPr lang="da-DK" dirty="0" smtClean="0">
                <a:hlinkClick r:id="rId3"/>
              </a:rPr>
              <a:t>https://www.cancer.dk/forebyg/drik-mindre-alkohol/rapporter-og-forskning/rapporter/</a:t>
            </a:r>
            <a:endParaRPr lang="da-DK" sz="1200" b="0" i="1" u="none" strike="noStrike" kern="1200" baseline="0" dirty="0">
              <a:solidFill>
                <a:schemeClr val="tx1"/>
              </a:solidFill>
              <a:latin typeface="Corbel" panose="020B0503020204020204" pitchFamily="34" charset="0"/>
              <a:ea typeface="+mn-ea"/>
              <a:cs typeface="+mn-cs"/>
            </a:endParaRPr>
          </a:p>
        </p:txBody>
      </p:sp>
      <p:sp>
        <p:nvSpPr>
          <p:cNvPr id="4" name="Pladsholder til slidenummer 3"/>
          <p:cNvSpPr>
            <a:spLocks noGrp="1"/>
          </p:cNvSpPr>
          <p:nvPr>
            <p:ph type="sldNum" sz="quarter" idx="10"/>
          </p:nvPr>
        </p:nvSpPr>
        <p:spPr/>
        <p:txBody>
          <a:bodyPr/>
          <a:lstStyle/>
          <a:p>
            <a:fld id="{2EB6B8DE-2F87-4F9E-9CCA-915279019936}" type="slidenum">
              <a:rPr lang="da-DK" smtClean="0"/>
              <a:t>7</a:t>
            </a:fld>
            <a:endParaRPr lang="da-DK"/>
          </a:p>
        </p:txBody>
      </p:sp>
    </p:spTree>
    <p:extLst>
      <p:ext uri="{BB962C8B-B14F-4D97-AF65-F5344CB8AC3E}">
        <p14:creationId xmlns:p14="http://schemas.microsoft.com/office/powerpoint/2010/main" val="2537823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indent="-171450">
              <a:buFont typeface="Arial" panose="020B0604020202020204" pitchFamily="34" charset="0"/>
              <a:buChar char="•"/>
            </a:pPr>
            <a:r>
              <a:rPr lang="da-DK" sz="1200" dirty="0" smtClean="0">
                <a:latin typeface="Corbel" panose="020B0503020204020204" pitchFamily="34" charset="0"/>
              </a:rPr>
              <a:t>Selvom mange forældre ikke er i den overbevisning, viser undersøgelser, at flertallet</a:t>
            </a:r>
            <a:r>
              <a:rPr lang="da-DK" sz="1200" baseline="0" dirty="0" smtClean="0">
                <a:latin typeface="Corbel" panose="020B0503020204020204" pitchFamily="34" charset="0"/>
              </a:rPr>
              <a:t> af </a:t>
            </a:r>
            <a:r>
              <a:rPr lang="da-DK" sz="1200" dirty="0" smtClean="0">
                <a:latin typeface="Corbel" panose="020B0503020204020204" pitchFamily="34" charset="0"/>
              </a:rPr>
              <a:t>unge ikke har noget imod, at deres forældre blander sig i deres alkoholvaner.</a:t>
            </a:r>
          </a:p>
          <a:p>
            <a:pPr marL="171450" indent="-171450">
              <a:buFont typeface="Arial" panose="020B0604020202020204" pitchFamily="34" charset="0"/>
              <a:buChar char="•"/>
            </a:pPr>
            <a:r>
              <a:rPr lang="da-DK" sz="1200" dirty="0" smtClean="0">
                <a:latin typeface="Corbel" panose="020B0503020204020204" pitchFamily="34" charset="0"/>
              </a:rPr>
              <a:t>Blandt</a:t>
            </a:r>
            <a:r>
              <a:rPr lang="da-DK" sz="1200" baseline="0" dirty="0" smtClean="0">
                <a:latin typeface="Corbel" panose="020B0503020204020204" pitchFamily="34" charset="0"/>
              </a:rPr>
              <a:t> hjemmeboende unge, der har aftaler om alkohol med deres forældre, overholder langt størstedelen (75 %) altid eller for det meste aftalerne. Det nytter altså at sætte rammer for alkoholforbruget.</a:t>
            </a:r>
            <a:endParaRPr lang="da-DK" sz="1200" dirty="0" smtClean="0">
              <a:latin typeface="Corbel" panose="020B0503020204020204" pitchFamily="34" charset="0"/>
            </a:endParaRPr>
          </a:p>
          <a:p>
            <a:pPr marL="171450" indent="-171450">
              <a:buFont typeface="Arial" panose="020B0604020202020204" pitchFamily="34" charset="0"/>
              <a:buChar char="•"/>
            </a:pPr>
            <a:r>
              <a:rPr lang="da-DK" sz="1200" dirty="0" smtClean="0">
                <a:latin typeface="Corbel" panose="020B0503020204020204" pitchFamily="34" charset="0"/>
              </a:rPr>
              <a:t>Og forskning viser,</a:t>
            </a:r>
            <a:r>
              <a:rPr lang="da-DK" sz="1200" baseline="0" dirty="0" smtClean="0">
                <a:latin typeface="Corbel" panose="020B0503020204020204" pitchFamily="34" charset="0"/>
              </a:rPr>
              <a:t> f</a:t>
            </a:r>
            <a:r>
              <a:rPr lang="da-DK" sz="1200" dirty="0" smtClean="0">
                <a:latin typeface="Corbel" panose="020B0503020204020204" pitchFamily="34" charset="0"/>
              </a:rPr>
              <a:t>orældre har stor indflydelse på deres børns alkoholvaner. </a:t>
            </a:r>
          </a:p>
          <a:p>
            <a:pPr marL="628650" lvl="1" indent="-171450">
              <a:buFont typeface="Arial" panose="020B0604020202020204" pitchFamily="34" charset="0"/>
              <a:buChar char="•"/>
            </a:pPr>
            <a:r>
              <a:rPr lang="da-DK" sz="1200" dirty="0" smtClean="0">
                <a:latin typeface="Corbel" panose="020B0503020204020204" pitchFamily="34" charset="0"/>
              </a:rPr>
              <a:t>Derfor</a:t>
            </a:r>
            <a:r>
              <a:rPr lang="da-DK" sz="1200" baseline="0" dirty="0" smtClean="0">
                <a:latin typeface="Corbel" panose="020B0503020204020204" pitchFamily="34" charset="0"/>
              </a:rPr>
              <a:t> anbefaler vi: TAG STILLING – TAL SAMMEN – LAV AFTALER, hvis man som forælder ønsker at påvirke sit barns alkoholforbrug.</a:t>
            </a:r>
          </a:p>
          <a:p>
            <a:pPr marL="171450" indent="-171450">
              <a:buFont typeface="Arial" panose="020B0604020202020204" pitchFamily="34" charset="0"/>
              <a:buChar char="•"/>
            </a:pPr>
            <a:endParaRPr lang="da-DK" sz="1200" dirty="0" smtClean="0">
              <a:latin typeface="Corbel" panose="020B0503020204020204" pitchFamily="34" charset="0"/>
            </a:endParaRPr>
          </a:p>
          <a:p>
            <a:pPr marL="0" indent="0">
              <a:buFont typeface="Arial" panose="020B0604020202020204" pitchFamily="34" charset="0"/>
              <a:buNone/>
            </a:pPr>
            <a:r>
              <a:rPr lang="da-DK" sz="1200" i="1" dirty="0" smtClean="0">
                <a:latin typeface="Corbel" panose="020B0503020204020204" pitchFamily="34" charset="0"/>
              </a:rPr>
              <a:t>Kilder:</a:t>
            </a:r>
          </a:p>
          <a:p>
            <a:r>
              <a:rPr lang="da-DK" i="1" dirty="0" smtClean="0">
                <a:latin typeface="Corbel" panose="020B0503020204020204" pitchFamily="34" charset="0"/>
              </a:rPr>
              <a:t>Unges alkoholvaner i Danmark 2019. Kræftens Bekæmpelse</a:t>
            </a:r>
            <a:r>
              <a:rPr lang="da-DK" i="1" baseline="0" dirty="0" smtClean="0">
                <a:latin typeface="Corbel" panose="020B0503020204020204" pitchFamily="34" charset="0"/>
              </a:rPr>
              <a:t> og TrygFonden 2020.</a:t>
            </a:r>
            <a:endParaRPr lang="da-DK" i="1" dirty="0" smtClean="0">
              <a:latin typeface="Corbel" panose="020B0503020204020204" pitchFamily="34" charset="0"/>
            </a:endParaRPr>
          </a:p>
          <a:p>
            <a:r>
              <a:rPr lang="da-DK" i="1" dirty="0" smtClean="0">
                <a:latin typeface="Corbel" panose="020B0503020204020204" pitchFamily="34" charset="0"/>
              </a:rPr>
              <a:t>Forældres betydning for deres børns alkoholforbrug – en systematisk litteraturgennemgang. Kræftens</a:t>
            </a:r>
            <a:r>
              <a:rPr lang="da-DK" i="1" baseline="0" dirty="0" smtClean="0">
                <a:latin typeface="Corbel" panose="020B0503020204020204" pitchFamily="34" charset="0"/>
              </a:rPr>
              <a:t> Bekæmpelse og TrygFonden 2016.</a:t>
            </a:r>
            <a:endParaRPr lang="da-DK" i="1" dirty="0" smtClean="0">
              <a:latin typeface="Corbel" panose="020B0503020204020204" pitchFamily="34" charset="0"/>
            </a:endParaRPr>
          </a:p>
          <a:p>
            <a:pPr marL="0" indent="0">
              <a:buFont typeface="Arial" panose="020B0604020202020204" pitchFamily="34" charset="0"/>
              <a:buNone/>
            </a:pPr>
            <a:r>
              <a:rPr lang="da-DK" dirty="0" smtClean="0">
                <a:hlinkClick r:id="rId3"/>
              </a:rPr>
              <a:t>https://www.cancer.dk/forebyg/drik-mindre-alkohol/rapporter-og-forskning/rapporter/</a:t>
            </a:r>
            <a:endParaRPr lang="da-DK" b="1" dirty="0">
              <a:latin typeface="Corbel" panose="020B0503020204020204" pitchFamily="34" charset="0"/>
            </a:endParaRPr>
          </a:p>
        </p:txBody>
      </p:sp>
      <p:sp>
        <p:nvSpPr>
          <p:cNvPr id="4" name="Pladsholder til slidenummer 3"/>
          <p:cNvSpPr>
            <a:spLocks noGrp="1"/>
          </p:cNvSpPr>
          <p:nvPr>
            <p:ph type="sldNum" sz="quarter" idx="10"/>
          </p:nvPr>
        </p:nvSpPr>
        <p:spPr/>
        <p:txBody>
          <a:bodyPr/>
          <a:lstStyle/>
          <a:p>
            <a:fld id="{2EB6B8DE-2F87-4F9E-9CCA-915279019936}" type="slidenum">
              <a:rPr lang="da-DK" smtClean="0"/>
              <a:t>8</a:t>
            </a:fld>
            <a:endParaRPr lang="da-DK"/>
          </a:p>
        </p:txBody>
      </p:sp>
    </p:spTree>
    <p:extLst>
      <p:ext uri="{BB962C8B-B14F-4D97-AF65-F5344CB8AC3E}">
        <p14:creationId xmlns:p14="http://schemas.microsoft.com/office/powerpoint/2010/main" val="4122062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latin typeface="Corbel" panose="020B0503020204020204" pitchFamily="34" charset="0"/>
              </a:rPr>
              <a:t>Man ved, 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baseline="0" dirty="0" smtClean="0">
                <a:latin typeface="Corbel" panose="020B0503020204020204" pitchFamily="34" charset="0"/>
              </a:rPr>
              <a:t>Unge, hvis forældre har taget stilling og lavet aftaler med deres børn om alkohol, drikker mindre end unge, som ikke har aftaler med deres forældre om alkohol.</a:t>
            </a:r>
          </a:p>
          <a:p>
            <a:pPr marL="171450" indent="-171450">
              <a:buFont typeface="Arial" panose="020B0604020202020204" pitchFamily="34" charset="0"/>
              <a:buChar char="•"/>
            </a:pPr>
            <a:r>
              <a:rPr lang="da-DK" baseline="0" dirty="0" smtClean="0">
                <a:latin typeface="Corbel" panose="020B0503020204020204" pitchFamily="34" charset="0"/>
              </a:rPr>
              <a:t>Unge hvis forældre har et højt alkoholforbrug risikerer at påvirke deres børns alkoholforbrug i en negativ retning.</a:t>
            </a:r>
          </a:p>
          <a:p>
            <a:pPr marL="171450" indent="-171450">
              <a:buFont typeface="Arial" panose="020B0604020202020204" pitchFamily="34" charset="0"/>
              <a:buChar char="•"/>
            </a:pPr>
            <a:endParaRPr lang="da-DK" baseline="0" dirty="0" smtClean="0">
              <a:latin typeface="Corbel" panose="020B0503020204020204" pitchFamily="34" charset="0"/>
            </a:endParaRPr>
          </a:p>
          <a:p>
            <a:pPr marL="171450" indent="-171450">
              <a:buFont typeface="Arial" panose="020B0604020202020204" pitchFamily="34" charset="0"/>
              <a:buChar char="•"/>
            </a:pPr>
            <a:r>
              <a:rPr lang="da-DK" baseline="0" dirty="0" smtClean="0">
                <a:latin typeface="Corbel" panose="020B0503020204020204" pitchFamily="34" charset="0"/>
              </a:rPr>
              <a:t>Det er netop derfor, at I som forældre har en særlig rolle – og derfor også en vigtig rolle i projektet om at ændre alkoholkulturen. </a:t>
            </a:r>
            <a:endParaRPr lang="da-DK" baseline="0" dirty="0">
              <a:latin typeface="Corbel" panose="020B0503020204020204" pitchFamily="34" charset="0"/>
            </a:endParaRPr>
          </a:p>
        </p:txBody>
      </p:sp>
      <p:sp>
        <p:nvSpPr>
          <p:cNvPr id="4" name="Pladsholder til diasnummer 3"/>
          <p:cNvSpPr>
            <a:spLocks noGrp="1"/>
          </p:cNvSpPr>
          <p:nvPr>
            <p:ph type="sldNum" sz="quarter" idx="10"/>
          </p:nvPr>
        </p:nvSpPr>
        <p:spPr/>
        <p:txBody>
          <a:bodyPr/>
          <a:lstStyle/>
          <a:p>
            <a:fld id="{7C59861C-19F1-4721-9DA6-D4364BB8F1D8}" type="slidenum">
              <a:rPr lang="da-DK" smtClean="0"/>
              <a:t>9</a:t>
            </a:fld>
            <a:endParaRPr lang="da-DK"/>
          </a:p>
        </p:txBody>
      </p:sp>
    </p:spTree>
    <p:extLst>
      <p:ext uri="{BB962C8B-B14F-4D97-AF65-F5344CB8AC3E}">
        <p14:creationId xmlns:p14="http://schemas.microsoft.com/office/powerpoint/2010/main" val="1582840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i master</a:t>
            </a:r>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i master</a:t>
            </a:r>
          </a:p>
        </p:txBody>
      </p:sp>
      <p:sp>
        <p:nvSpPr>
          <p:cNvPr id="4" name="Pladsholder til dato 3"/>
          <p:cNvSpPr>
            <a:spLocks noGrp="1"/>
          </p:cNvSpPr>
          <p:nvPr>
            <p:ph type="dt" sz="half" idx="10"/>
          </p:nvPr>
        </p:nvSpPr>
        <p:spPr/>
        <p:txBody>
          <a:bodyPr/>
          <a:lstStyle/>
          <a:p>
            <a:fld id="{3A2EBCF4-3BB7-4BB5-AC8A-345300C20829}" type="datetimeFigureOut">
              <a:rPr lang="da-DK" smtClean="0"/>
              <a:t>07-06-2022</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EBDC92D4-6DA6-4F5F-AD64-FB0164220473}" type="slidenum">
              <a:rPr lang="da-DK" smtClean="0"/>
              <a:t>‹nr.›</a:t>
            </a:fld>
            <a:endParaRPr lang="da-DK"/>
          </a:p>
        </p:txBody>
      </p:sp>
    </p:spTree>
    <p:extLst>
      <p:ext uri="{BB962C8B-B14F-4D97-AF65-F5344CB8AC3E}">
        <p14:creationId xmlns:p14="http://schemas.microsoft.com/office/powerpoint/2010/main" val="3279925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3A2EBCF4-3BB7-4BB5-AC8A-345300C20829}" type="datetimeFigureOut">
              <a:rPr lang="da-DK" smtClean="0"/>
              <a:t>07-06-2022</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EBDC92D4-6DA6-4F5F-AD64-FB0164220473}" type="slidenum">
              <a:rPr lang="da-DK" smtClean="0"/>
              <a:t>‹nr.›</a:t>
            </a:fld>
            <a:endParaRPr lang="da-DK"/>
          </a:p>
        </p:txBody>
      </p:sp>
    </p:spTree>
    <p:extLst>
      <p:ext uri="{BB962C8B-B14F-4D97-AF65-F5344CB8AC3E}">
        <p14:creationId xmlns:p14="http://schemas.microsoft.com/office/powerpoint/2010/main" val="907565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724900" y="365125"/>
            <a:ext cx="2628900" cy="5811838"/>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838200" y="365125"/>
            <a:ext cx="7734300" cy="5811838"/>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3A2EBCF4-3BB7-4BB5-AC8A-345300C20829}" type="datetimeFigureOut">
              <a:rPr lang="da-DK" smtClean="0"/>
              <a:t>07-06-2022</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EBDC92D4-6DA6-4F5F-AD64-FB0164220473}" type="slidenum">
              <a:rPr lang="da-DK" smtClean="0"/>
              <a:t>‹nr.›</a:t>
            </a:fld>
            <a:endParaRPr lang="da-DK"/>
          </a:p>
        </p:txBody>
      </p:sp>
    </p:spTree>
    <p:extLst>
      <p:ext uri="{BB962C8B-B14F-4D97-AF65-F5344CB8AC3E}">
        <p14:creationId xmlns:p14="http://schemas.microsoft.com/office/powerpoint/2010/main" val="2028781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3A2EBCF4-3BB7-4BB5-AC8A-345300C20829}" type="datetimeFigureOut">
              <a:rPr lang="da-DK" smtClean="0"/>
              <a:t>07-06-2022</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EBDC92D4-6DA6-4F5F-AD64-FB0164220473}" type="slidenum">
              <a:rPr lang="da-DK" smtClean="0"/>
              <a:t>‹nr.›</a:t>
            </a:fld>
            <a:endParaRPr lang="da-DK"/>
          </a:p>
        </p:txBody>
      </p:sp>
    </p:spTree>
    <p:extLst>
      <p:ext uri="{BB962C8B-B14F-4D97-AF65-F5344CB8AC3E}">
        <p14:creationId xmlns:p14="http://schemas.microsoft.com/office/powerpoint/2010/main" val="3441216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a-DK"/>
              <a:t>Klik for at redigere i master</a:t>
            </a:r>
          </a:p>
        </p:txBody>
      </p:sp>
      <p:sp>
        <p:nvSpPr>
          <p:cNvPr id="3" name="Pladsholder til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i master</a:t>
            </a:r>
          </a:p>
        </p:txBody>
      </p:sp>
      <p:sp>
        <p:nvSpPr>
          <p:cNvPr id="4" name="Pladsholder til dato 3"/>
          <p:cNvSpPr>
            <a:spLocks noGrp="1"/>
          </p:cNvSpPr>
          <p:nvPr>
            <p:ph type="dt" sz="half" idx="10"/>
          </p:nvPr>
        </p:nvSpPr>
        <p:spPr/>
        <p:txBody>
          <a:bodyPr/>
          <a:lstStyle/>
          <a:p>
            <a:fld id="{3A2EBCF4-3BB7-4BB5-AC8A-345300C20829}" type="datetimeFigureOut">
              <a:rPr lang="da-DK" smtClean="0"/>
              <a:t>07-06-2022</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EBDC92D4-6DA6-4F5F-AD64-FB0164220473}" type="slidenum">
              <a:rPr lang="da-DK" smtClean="0"/>
              <a:t>‹nr.›</a:t>
            </a:fld>
            <a:endParaRPr lang="da-DK"/>
          </a:p>
        </p:txBody>
      </p:sp>
    </p:spTree>
    <p:extLst>
      <p:ext uri="{BB962C8B-B14F-4D97-AF65-F5344CB8AC3E}">
        <p14:creationId xmlns:p14="http://schemas.microsoft.com/office/powerpoint/2010/main" val="3718212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838200" y="1825625"/>
            <a:ext cx="5181600" cy="43513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172200" y="1825625"/>
            <a:ext cx="5181600" cy="43513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3A2EBCF4-3BB7-4BB5-AC8A-345300C20829}" type="datetimeFigureOut">
              <a:rPr lang="da-DK" smtClean="0"/>
              <a:t>07-06-2022</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EBDC92D4-6DA6-4F5F-AD64-FB0164220473}" type="slidenum">
              <a:rPr lang="da-DK" smtClean="0"/>
              <a:t>‹nr.›</a:t>
            </a:fld>
            <a:endParaRPr lang="da-DK"/>
          </a:p>
        </p:txBody>
      </p:sp>
    </p:spTree>
    <p:extLst>
      <p:ext uri="{BB962C8B-B14F-4D97-AF65-F5344CB8AC3E}">
        <p14:creationId xmlns:p14="http://schemas.microsoft.com/office/powerpoint/2010/main" val="1489550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a:t>Klik for at redigere i master</a:t>
            </a:r>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4" name="Pladsholder til indhold 3"/>
          <p:cNvSpPr>
            <a:spLocks noGrp="1"/>
          </p:cNvSpPr>
          <p:nvPr>
            <p:ph sz="half" idx="2"/>
          </p:nvPr>
        </p:nvSpPr>
        <p:spPr>
          <a:xfrm>
            <a:off x="839788" y="2505075"/>
            <a:ext cx="5157787" cy="36845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6" name="Pladsholder til indhold 5"/>
          <p:cNvSpPr>
            <a:spLocks noGrp="1"/>
          </p:cNvSpPr>
          <p:nvPr>
            <p:ph sz="quarter" idx="4"/>
          </p:nvPr>
        </p:nvSpPr>
        <p:spPr>
          <a:xfrm>
            <a:off x="6172200" y="2505075"/>
            <a:ext cx="5183188" cy="36845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p>
            <a:fld id="{3A2EBCF4-3BB7-4BB5-AC8A-345300C20829}" type="datetimeFigureOut">
              <a:rPr lang="da-DK" smtClean="0"/>
              <a:t>07-06-2022</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slidenummer 8"/>
          <p:cNvSpPr>
            <a:spLocks noGrp="1"/>
          </p:cNvSpPr>
          <p:nvPr>
            <p:ph type="sldNum" sz="quarter" idx="12"/>
          </p:nvPr>
        </p:nvSpPr>
        <p:spPr/>
        <p:txBody>
          <a:bodyPr/>
          <a:lstStyle/>
          <a:p>
            <a:fld id="{EBDC92D4-6DA6-4F5F-AD64-FB0164220473}" type="slidenum">
              <a:rPr lang="da-DK" smtClean="0"/>
              <a:t>‹nr.›</a:t>
            </a:fld>
            <a:endParaRPr lang="da-DK"/>
          </a:p>
        </p:txBody>
      </p:sp>
    </p:spTree>
    <p:extLst>
      <p:ext uri="{BB962C8B-B14F-4D97-AF65-F5344CB8AC3E}">
        <p14:creationId xmlns:p14="http://schemas.microsoft.com/office/powerpoint/2010/main" val="2828921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dato 2"/>
          <p:cNvSpPr>
            <a:spLocks noGrp="1"/>
          </p:cNvSpPr>
          <p:nvPr>
            <p:ph type="dt" sz="half" idx="10"/>
          </p:nvPr>
        </p:nvSpPr>
        <p:spPr/>
        <p:txBody>
          <a:bodyPr/>
          <a:lstStyle/>
          <a:p>
            <a:fld id="{3A2EBCF4-3BB7-4BB5-AC8A-345300C20829}" type="datetimeFigureOut">
              <a:rPr lang="da-DK" smtClean="0"/>
              <a:t>07-06-2022</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slidenummer 4"/>
          <p:cNvSpPr>
            <a:spLocks noGrp="1"/>
          </p:cNvSpPr>
          <p:nvPr>
            <p:ph type="sldNum" sz="quarter" idx="12"/>
          </p:nvPr>
        </p:nvSpPr>
        <p:spPr/>
        <p:txBody>
          <a:bodyPr/>
          <a:lstStyle/>
          <a:p>
            <a:fld id="{EBDC92D4-6DA6-4F5F-AD64-FB0164220473}" type="slidenum">
              <a:rPr lang="da-DK" smtClean="0"/>
              <a:t>‹nr.›</a:t>
            </a:fld>
            <a:endParaRPr lang="da-DK"/>
          </a:p>
        </p:txBody>
      </p:sp>
    </p:spTree>
    <p:extLst>
      <p:ext uri="{BB962C8B-B14F-4D97-AF65-F5344CB8AC3E}">
        <p14:creationId xmlns:p14="http://schemas.microsoft.com/office/powerpoint/2010/main" val="2508554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3A2EBCF4-3BB7-4BB5-AC8A-345300C20829}" type="datetimeFigureOut">
              <a:rPr lang="da-DK" smtClean="0"/>
              <a:t>07-06-2022</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slidenummer 3"/>
          <p:cNvSpPr>
            <a:spLocks noGrp="1"/>
          </p:cNvSpPr>
          <p:nvPr>
            <p:ph type="sldNum" sz="quarter" idx="12"/>
          </p:nvPr>
        </p:nvSpPr>
        <p:spPr/>
        <p:txBody>
          <a:bodyPr/>
          <a:lstStyle/>
          <a:p>
            <a:fld id="{EBDC92D4-6DA6-4F5F-AD64-FB0164220473}" type="slidenum">
              <a:rPr lang="da-DK" smtClean="0"/>
              <a:t>‹nr.›</a:t>
            </a:fld>
            <a:endParaRPr lang="da-DK"/>
          </a:p>
        </p:txBody>
      </p:sp>
    </p:spTree>
    <p:extLst>
      <p:ext uri="{BB962C8B-B14F-4D97-AF65-F5344CB8AC3E}">
        <p14:creationId xmlns:p14="http://schemas.microsoft.com/office/powerpoint/2010/main" val="4251819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i master</a:t>
            </a:r>
          </a:p>
        </p:txBody>
      </p:sp>
      <p:sp>
        <p:nvSpPr>
          <p:cNvPr id="5" name="Pladsholder til dato 4"/>
          <p:cNvSpPr>
            <a:spLocks noGrp="1"/>
          </p:cNvSpPr>
          <p:nvPr>
            <p:ph type="dt" sz="half" idx="10"/>
          </p:nvPr>
        </p:nvSpPr>
        <p:spPr/>
        <p:txBody>
          <a:bodyPr/>
          <a:lstStyle/>
          <a:p>
            <a:fld id="{3A2EBCF4-3BB7-4BB5-AC8A-345300C20829}" type="datetimeFigureOut">
              <a:rPr lang="da-DK" smtClean="0"/>
              <a:t>07-06-2022</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EBDC92D4-6DA6-4F5F-AD64-FB0164220473}" type="slidenum">
              <a:rPr lang="da-DK" smtClean="0"/>
              <a:t>‹nr.›</a:t>
            </a:fld>
            <a:endParaRPr lang="da-DK"/>
          </a:p>
        </p:txBody>
      </p:sp>
    </p:spTree>
    <p:extLst>
      <p:ext uri="{BB962C8B-B14F-4D97-AF65-F5344CB8AC3E}">
        <p14:creationId xmlns:p14="http://schemas.microsoft.com/office/powerpoint/2010/main" val="2232676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bille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i master</a:t>
            </a:r>
          </a:p>
        </p:txBody>
      </p:sp>
      <p:sp>
        <p:nvSpPr>
          <p:cNvPr id="5" name="Pladsholder til dato 4"/>
          <p:cNvSpPr>
            <a:spLocks noGrp="1"/>
          </p:cNvSpPr>
          <p:nvPr>
            <p:ph type="dt" sz="half" idx="10"/>
          </p:nvPr>
        </p:nvSpPr>
        <p:spPr/>
        <p:txBody>
          <a:bodyPr/>
          <a:lstStyle/>
          <a:p>
            <a:fld id="{3A2EBCF4-3BB7-4BB5-AC8A-345300C20829}" type="datetimeFigureOut">
              <a:rPr lang="da-DK" smtClean="0"/>
              <a:t>07-06-2022</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EBDC92D4-6DA6-4F5F-AD64-FB0164220473}" type="slidenum">
              <a:rPr lang="da-DK" smtClean="0"/>
              <a:t>‹nr.›</a:t>
            </a:fld>
            <a:endParaRPr lang="da-DK"/>
          </a:p>
        </p:txBody>
      </p:sp>
    </p:spTree>
    <p:extLst>
      <p:ext uri="{BB962C8B-B14F-4D97-AF65-F5344CB8AC3E}">
        <p14:creationId xmlns:p14="http://schemas.microsoft.com/office/powerpoint/2010/main" val="2740660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i master</a:t>
            </a:r>
          </a:p>
        </p:txBody>
      </p:sp>
      <p:sp>
        <p:nvSpPr>
          <p:cNvPr id="3" name="Pladsholder til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2EBCF4-3BB7-4BB5-AC8A-345300C20829}" type="datetimeFigureOut">
              <a:rPr lang="da-DK" smtClean="0"/>
              <a:t>07-06-2022</a:t>
            </a:fld>
            <a:endParaRPr lang="da-DK"/>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DC92D4-6DA6-4F5F-AD64-FB0164220473}" type="slidenum">
              <a:rPr lang="da-DK" smtClean="0"/>
              <a:t>‹nr.›</a:t>
            </a:fld>
            <a:endParaRPr lang="da-DK"/>
          </a:p>
        </p:txBody>
      </p:sp>
    </p:spTree>
    <p:extLst>
      <p:ext uri="{BB962C8B-B14F-4D97-AF65-F5344CB8AC3E}">
        <p14:creationId xmlns:p14="http://schemas.microsoft.com/office/powerpoint/2010/main" val="3953745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comments" Target="../comments/comment5.xml"/><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www.gymnasierfuldafliv.dk/" TargetMode="Externa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omments" Target="../comments/comment2.xml"/><Relationship Id="rId5" Type="http://schemas.openxmlformats.org/officeDocument/2006/relationships/image" Target="../media/image4.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comments" Target="../comments/comment3.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comments" Target="../comments/comment4.xml"/><Relationship Id="rId5" Type="http://schemas.openxmlformats.org/officeDocument/2006/relationships/image" Target="../media/image4.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a:picLocks noChangeAspect="1"/>
          </p:cNvPicPr>
          <p:nvPr/>
        </p:nvPicPr>
        <p:blipFill rotWithShape="1">
          <a:blip r:embed="rId3" cstate="print">
            <a:extLst>
              <a:ext uri="{28A0092B-C50C-407E-A947-70E740481C1C}">
                <a14:useLocalDpi xmlns:a14="http://schemas.microsoft.com/office/drawing/2010/main" val="0"/>
              </a:ext>
            </a:extLst>
          </a:blip>
          <a:srcRect b="24549"/>
          <a:stretch/>
        </p:blipFill>
        <p:spPr>
          <a:xfrm>
            <a:off x="0" y="0"/>
            <a:ext cx="12192000" cy="6901132"/>
          </a:xfrm>
          <a:prstGeom prst="rect">
            <a:avLst/>
          </a:prstGeom>
        </p:spPr>
      </p:pic>
      <p:pic>
        <p:nvPicPr>
          <p:cNvPr id="3" name="Billed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9598" y="1765764"/>
            <a:ext cx="3881464" cy="3522673"/>
          </a:xfrm>
          <a:prstGeom prst="rect">
            <a:avLst/>
          </a:prstGeom>
        </p:spPr>
      </p:pic>
      <p:sp>
        <p:nvSpPr>
          <p:cNvPr id="2" name="Titel 1"/>
          <p:cNvSpPr>
            <a:spLocks noGrp="1"/>
          </p:cNvSpPr>
          <p:nvPr>
            <p:ph type="title"/>
          </p:nvPr>
        </p:nvSpPr>
        <p:spPr>
          <a:xfrm>
            <a:off x="838200" y="-65987"/>
            <a:ext cx="10515600" cy="3299382"/>
          </a:xfrm>
        </p:spPr>
        <p:txBody>
          <a:bodyPr>
            <a:noAutofit/>
          </a:bodyPr>
          <a:lstStyle/>
          <a:p>
            <a:pPr algn="ctr"/>
            <a:r>
              <a:rPr lang="da-DK" sz="6000" dirty="0">
                <a:latin typeface="AvantGarde" panose="020B0500000000000000" pitchFamily="34" charset="0"/>
                <a:cs typeface="Adobe Devanagari" panose="02040503050201020203" pitchFamily="18" charset="0"/>
              </a:rPr>
              <a:t>Gymnasier Fuld af liv</a:t>
            </a:r>
            <a:br>
              <a:rPr lang="da-DK" sz="6000" dirty="0">
                <a:latin typeface="AvantGarde" panose="020B0500000000000000" pitchFamily="34" charset="0"/>
                <a:cs typeface="Adobe Devanagari" panose="02040503050201020203" pitchFamily="18" charset="0"/>
              </a:rPr>
            </a:br>
            <a:endParaRPr lang="da-DK" sz="6000" dirty="0">
              <a:latin typeface="AvantGarde" panose="020B0500000000000000" pitchFamily="34" charset="0"/>
              <a:cs typeface="Adobe Devanagari" panose="02040503050201020203" pitchFamily="18" charset="0"/>
            </a:endParaRPr>
          </a:p>
        </p:txBody>
      </p:sp>
      <p:sp>
        <p:nvSpPr>
          <p:cNvPr id="5" name="Tekstfelt 4"/>
          <p:cNvSpPr txBox="1"/>
          <p:nvPr/>
        </p:nvSpPr>
        <p:spPr>
          <a:xfrm>
            <a:off x="1924639" y="5354424"/>
            <a:ext cx="8342721" cy="769441"/>
          </a:xfrm>
          <a:prstGeom prst="rect">
            <a:avLst/>
          </a:prstGeom>
          <a:noFill/>
        </p:spPr>
        <p:txBody>
          <a:bodyPr wrap="square" rtlCol="0">
            <a:spAutoFit/>
          </a:bodyPr>
          <a:lstStyle/>
          <a:p>
            <a:pPr algn="ctr"/>
            <a:r>
              <a:rPr lang="da-DK" sz="4400" i="1" dirty="0">
                <a:latin typeface="Corbel" panose="020B0503020204020204" pitchFamily="34" charset="0"/>
              </a:rPr>
              <a:t>Drik mindre – oplev mere</a:t>
            </a:r>
          </a:p>
        </p:txBody>
      </p:sp>
    </p:spTree>
    <p:extLst>
      <p:ext uri="{BB962C8B-B14F-4D97-AF65-F5344CB8AC3E}">
        <p14:creationId xmlns:p14="http://schemas.microsoft.com/office/powerpoint/2010/main" val="1354308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3" name="Pladsholder til indhold 2"/>
          <p:cNvSpPr>
            <a:spLocks noGrp="1"/>
          </p:cNvSpPr>
          <p:nvPr>
            <p:ph idx="1"/>
          </p:nvPr>
        </p:nvSpPr>
        <p:spPr/>
        <p:txBody>
          <a:bodyPr/>
          <a:lstStyle/>
          <a:p>
            <a:endParaRPr lang="da-DK"/>
          </a:p>
        </p:txBody>
      </p:sp>
      <p:pic>
        <p:nvPicPr>
          <p:cNvPr id="4" name="Billede 3"/>
          <p:cNvPicPr>
            <a:picLocks noChangeAspect="1"/>
          </p:cNvPicPr>
          <p:nvPr/>
        </p:nvPicPr>
        <p:blipFill>
          <a:blip r:embed="rId3"/>
          <a:stretch>
            <a:fillRect/>
          </a:stretch>
        </p:blipFill>
        <p:spPr>
          <a:xfrm>
            <a:off x="-529" y="-21635"/>
            <a:ext cx="12193057" cy="6901270"/>
          </a:xfrm>
          <a:prstGeom prst="rect">
            <a:avLst/>
          </a:prstGeom>
        </p:spPr>
      </p:pic>
      <p:pic>
        <p:nvPicPr>
          <p:cNvPr id="5" name="Billede 4"/>
          <p:cNvPicPr>
            <a:picLocks noChangeAspect="1"/>
          </p:cNvPicPr>
          <p:nvPr/>
        </p:nvPicPr>
        <p:blipFill>
          <a:blip r:embed="rId4"/>
          <a:stretch>
            <a:fillRect/>
          </a:stretch>
        </p:blipFill>
        <p:spPr>
          <a:xfrm rot="20952085">
            <a:off x="8205432" y="1168738"/>
            <a:ext cx="1591769" cy="2156246"/>
          </a:xfrm>
          <a:prstGeom prst="rect">
            <a:avLst/>
          </a:prstGeom>
          <a:ln w="25400">
            <a:solidFill>
              <a:srgbClr val="3300DB"/>
            </a:solidFill>
          </a:ln>
        </p:spPr>
      </p:pic>
      <p:sp>
        <p:nvSpPr>
          <p:cNvPr id="8" name="Pladsholder til indhold 1"/>
          <p:cNvSpPr txBox="1">
            <a:spLocks/>
          </p:cNvSpPr>
          <p:nvPr/>
        </p:nvSpPr>
        <p:spPr>
          <a:xfrm>
            <a:off x="838200" y="1825625"/>
            <a:ext cx="486987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sz="2400" dirty="0" smtClean="0">
                <a:latin typeface="Corbel" panose="020B0503020204020204" pitchFamily="34" charset="0"/>
              </a:rPr>
              <a:t>Støt op om gymnasiets alkoholpolitik </a:t>
            </a:r>
          </a:p>
          <a:p>
            <a:r>
              <a:rPr lang="da-DK" sz="2400" dirty="0" smtClean="0">
                <a:latin typeface="Corbel" panose="020B0503020204020204" pitchFamily="34" charset="0"/>
              </a:rPr>
              <a:t>Læs det udleverede materiale om unge og alkohol </a:t>
            </a:r>
          </a:p>
          <a:p>
            <a:r>
              <a:rPr lang="da-DK" sz="2400" dirty="0" smtClean="0">
                <a:solidFill>
                  <a:srgbClr val="FF0000"/>
                </a:solidFill>
                <a:latin typeface="Corbel" panose="020B0503020204020204" pitchFamily="34" charset="0"/>
              </a:rPr>
              <a:t>Læs mere på projektets hjemmeside: </a:t>
            </a:r>
            <a:r>
              <a:rPr lang="da-DK" sz="2400" dirty="0" smtClean="0">
                <a:solidFill>
                  <a:srgbClr val="FF0000"/>
                </a:solidFill>
                <a:latin typeface="Corbel" panose="020B0503020204020204" pitchFamily="34" charset="0"/>
                <a:hlinkClick r:id="rId5"/>
              </a:rPr>
              <a:t>www.gymnasierfuldafliv.dk</a:t>
            </a:r>
            <a:r>
              <a:rPr lang="da-DK" sz="2400" dirty="0" smtClean="0">
                <a:solidFill>
                  <a:srgbClr val="FF0000"/>
                </a:solidFill>
                <a:latin typeface="Corbel" panose="020B0503020204020204" pitchFamily="34" charset="0"/>
              </a:rPr>
              <a:t> </a:t>
            </a:r>
          </a:p>
          <a:p>
            <a:r>
              <a:rPr lang="da-DK" sz="2400" dirty="0">
                <a:latin typeface="Corbel" panose="020B0503020204020204" pitchFamily="34" charset="0"/>
              </a:rPr>
              <a:t>Tag medansvar for en sundere alkoholkultur og tal med jeres barn om </a:t>
            </a:r>
            <a:r>
              <a:rPr lang="da-DK" sz="2400" dirty="0" smtClean="0">
                <a:latin typeface="Corbel" panose="020B0503020204020204" pitchFamily="34" charset="0"/>
              </a:rPr>
              <a:t>alkohol</a:t>
            </a:r>
            <a:endParaRPr lang="da-DK" sz="2400" dirty="0">
              <a:latin typeface="Corbel" panose="020B0503020204020204" pitchFamily="34" charset="0"/>
            </a:endParaRPr>
          </a:p>
        </p:txBody>
      </p:sp>
      <p:sp>
        <p:nvSpPr>
          <p:cNvPr id="9" name="Titel 1"/>
          <p:cNvSpPr txBox="1">
            <a:spLocks/>
          </p:cNvSpPr>
          <p:nvPr/>
        </p:nvSpPr>
        <p:spPr>
          <a:xfrm>
            <a:off x="838200" y="385150"/>
            <a:ext cx="10009909"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4100" dirty="0" smtClean="0">
                <a:solidFill>
                  <a:srgbClr val="FF0000"/>
                </a:solidFill>
                <a:latin typeface="AvantGarde" panose="020B0500000000000000" pitchFamily="34" charset="0"/>
              </a:rPr>
              <a:t>Jeres rolle i projekt </a:t>
            </a:r>
          </a:p>
          <a:p>
            <a:r>
              <a:rPr lang="da-DK" sz="4100" dirty="0" smtClean="0">
                <a:solidFill>
                  <a:srgbClr val="FF0000"/>
                </a:solidFill>
                <a:latin typeface="AvantGarde" panose="020B0500000000000000" pitchFamily="34" charset="0"/>
              </a:rPr>
              <a:t>‘Gymnasier Fuld af liv’</a:t>
            </a:r>
            <a:endParaRPr lang="da-DK" sz="4100" dirty="0">
              <a:solidFill>
                <a:srgbClr val="FF0000"/>
              </a:solidFill>
              <a:latin typeface="AvantGarde" panose="020B0500000000000000" pitchFamily="34" charset="0"/>
            </a:endParaRPr>
          </a:p>
        </p:txBody>
      </p:sp>
      <p:pic>
        <p:nvPicPr>
          <p:cNvPr id="10" name="Pladsholder til indhold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43153" y="3589944"/>
            <a:ext cx="5198919" cy="3146900"/>
          </a:xfrm>
          <a:prstGeom prst="rect">
            <a:avLst/>
          </a:prstGeom>
          <a:ln w="25400">
            <a:noFill/>
          </a:ln>
        </p:spPr>
      </p:pic>
      <p:pic>
        <p:nvPicPr>
          <p:cNvPr id="12" name="Billed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56091" y="311851"/>
            <a:ext cx="1525067" cy="1384094"/>
          </a:xfrm>
          <a:prstGeom prst="rect">
            <a:avLst/>
          </a:prstGeom>
        </p:spPr>
      </p:pic>
    </p:spTree>
    <p:extLst>
      <p:ext uri="{BB962C8B-B14F-4D97-AF65-F5344CB8AC3E}">
        <p14:creationId xmlns:p14="http://schemas.microsoft.com/office/powerpoint/2010/main" val="1220474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p:cNvPicPr>
            <a:picLocks noChangeAspect="1"/>
          </p:cNvPicPr>
          <p:nvPr/>
        </p:nvPicPr>
        <p:blipFill rotWithShape="1">
          <a:blip r:embed="rId3" cstate="print">
            <a:extLst>
              <a:ext uri="{28A0092B-C50C-407E-A947-70E740481C1C}">
                <a14:useLocalDpi xmlns:a14="http://schemas.microsoft.com/office/drawing/2010/main" val="0"/>
              </a:ext>
            </a:extLst>
          </a:blip>
          <a:srcRect b="24549"/>
          <a:stretch/>
        </p:blipFill>
        <p:spPr>
          <a:xfrm>
            <a:off x="0" y="-43132"/>
            <a:ext cx="12192000" cy="6901132"/>
          </a:xfrm>
          <a:prstGeom prst="rect">
            <a:avLst/>
          </a:prstGeom>
        </p:spPr>
      </p:pic>
      <p:sp>
        <p:nvSpPr>
          <p:cNvPr id="2" name="Titel 1"/>
          <p:cNvSpPr>
            <a:spLocks noGrp="1"/>
          </p:cNvSpPr>
          <p:nvPr>
            <p:ph type="title"/>
          </p:nvPr>
        </p:nvSpPr>
        <p:spPr>
          <a:xfrm>
            <a:off x="373743" y="789781"/>
            <a:ext cx="5175927" cy="558937"/>
          </a:xfrm>
        </p:spPr>
        <p:txBody>
          <a:bodyPr>
            <a:noAutofit/>
          </a:bodyPr>
          <a:lstStyle/>
          <a:p>
            <a:r>
              <a:rPr lang="da-DK" sz="4100" dirty="0">
                <a:latin typeface="AvantGarde" panose="020B0500000000000000" pitchFamily="34" charset="0"/>
              </a:rPr>
              <a:t>Gymnasier Fuld af liv</a:t>
            </a:r>
            <a:br>
              <a:rPr lang="da-DK" sz="4100" dirty="0">
                <a:latin typeface="AvantGarde" panose="020B0500000000000000" pitchFamily="34" charset="0"/>
              </a:rPr>
            </a:br>
            <a:endParaRPr lang="da-DK" sz="4100" dirty="0">
              <a:latin typeface="AvantGarde" panose="020B0500000000000000" pitchFamily="34" charset="0"/>
            </a:endParaRPr>
          </a:p>
        </p:txBody>
      </p:sp>
      <p:sp>
        <p:nvSpPr>
          <p:cNvPr id="3" name="Pladsholder til indhold 2"/>
          <p:cNvSpPr>
            <a:spLocks noGrp="1"/>
          </p:cNvSpPr>
          <p:nvPr>
            <p:ph idx="1"/>
          </p:nvPr>
        </p:nvSpPr>
        <p:spPr>
          <a:xfrm>
            <a:off x="373743" y="1455035"/>
            <a:ext cx="5175927" cy="5245870"/>
          </a:xfrm>
        </p:spPr>
        <p:txBody>
          <a:bodyPr>
            <a:normAutofit lnSpcReduction="10000"/>
          </a:bodyPr>
          <a:lstStyle/>
          <a:p>
            <a:pPr marL="0" indent="0">
              <a:lnSpc>
                <a:spcPct val="120000"/>
              </a:lnSpc>
              <a:buNone/>
            </a:pPr>
            <a:r>
              <a:rPr lang="da-DK" sz="2400" dirty="0" smtClean="0">
                <a:latin typeface="Corbel" panose="020B0503020204020204" pitchFamily="34" charset="0"/>
              </a:rPr>
              <a:t>Vi arbejder for en sundere alkoholkultur blandt unge og et mere inkluderende fælleskab i gymnasiet, ved:</a:t>
            </a:r>
          </a:p>
          <a:p>
            <a:pPr>
              <a:lnSpc>
                <a:spcPct val="120000"/>
              </a:lnSpc>
            </a:pPr>
            <a:r>
              <a:rPr lang="da-DK" sz="2400" dirty="0" smtClean="0">
                <a:latin typeface="Corbel" panose="020B0503020204020204" pitchFamily="34" charset="0"/>
              </a:rPr>
              <a:t>At arbejde efter en bestemt alkoholpolitik</a:t>
            </a:r>
          </a:p>
          <a:p>
            <a:pPr>
              <a:lnSpc>
                <a:spcPct val="120000"/>
              </a:lnSpc>
            </a:pPr>
            <a:r>
              <a:rPr lang="da-DK" sz="2400" dirty="0" smtClean="0">
                <a:latin typeface="Corbel" panose="020B0503020204020204" pitchFamily="34" charset="0"/>
              </a:rPr>
              <a:t>At arbejde med en særlig indsats rettet mod nye 1.g’s elever</a:t>
            </a:r>
          </a:p>
          <a:p>
            <a:pPr>
              <a:lnSpc>
                <a:spcPct val="120000"/>
              </a:lnSpc>
            </a:pPr>
            <a:r>
              <a:rPr lang="da-DK" sz="2400" dirty="0" smtClean="0">
                <a:latin typeface="Corbel" panose="020B0503020204020204" pitchFamily="34" charset="0"/>
              </a:rPr>
              <a:t>At uddanne sociale udvalg (festudvalg og introguider) i at skabe fester og forløb med fokus på fællesskab frem for promille</a:t>
            </a:r>
          </a:p>
          <a:p>
            <a:pPr marL="0" indent="0">
              <a:buNone/>
            </a:pPr>
            <a:endParaRPr lang="da-DK" sz="2400" dirty="0">
              <a:latin typeface="Corbel" panose="020B0503020204020204" pitchFamily="34" charset="0"/>
            </a:endParaRPr>
          </a:p>
          <a:p>
            <a:endParaRPr lang="da-DK" sz="2400" dirty="0"/>
          </a:p>
        </p:txBody>
      </p:sp>
      <p:pic>
        <p:nvPicPr>
          <p:cNvPr id="13" name="Billed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42008" y="618241"/>
            <a:ext cx="5827065" cy="5979145"/>
          </a:xfrm>
          <a:prstGeom prst="rect">
            <a:avLst/>
          </a:prstGeom>
        </p:spPr>
      </p:pic>
      <p:pic>
        <p:nvPicPr>
          <p:cNvPr id="7" name="Billed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56091" y="311851"/>
            <a:ext cx="1525067" cy="1384094"/>
          </a:xfrm>
          <a:prstGeom prst="rect">
            <a:avLst/>
          </a:prstGeom>
        </p:spPr>
      </p:pic>
    </p:spTree>
    <p:extLst>
      <p:ext uri="{BB962C8B-B14F-4D97-AF65-F5344CB8AC3E}">
        <p14:creationId xmlns:p14="http://schemas.microsoft.com/office/powerpoint/2010/main" val="2622943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3" name="Pladsholder til indhold 2"/>
          <p:cNvSpPr>
            <a:spLocks noGrp="1"/>
          </p:cNvSpPr>
          <p:nvPr>
            <p:ph idx="1"/>
          </p:nvPr>
        </p:nvSpPr>
        <p:spPr/>
        <p:txBody>
          <a:bodyPr/>
          <a:lstStyle/>
          <a:p>
            <a:endParaRPr lang="da-DK"/>
          </a:p>
        </p:txBody>
      </p:sp>
      <p:pic>
        <p:nvPicPr>
          <p:cNvPr id="4" name="Billede 3"/>
          <p:cNvPicPr>
            <a:picLocks noChangeAspect="1"/>
          </p:cNvPicPr>
          <p:nvPr/>
        </p:nvPicPr>
        <p:blipFill>
          <a:blip r:embed="rId3"/>
          <a:stretch>
            <a:fillRect/>
          </a:stretch>
        </p:blipFill>
        <p:spPr>
          <a:xfrm>
            <a:off x="-529" y="-21635"/>
            <a:ext cx="12193057" cy="6901270"/>
          </a:xfrm>
          <a:prstGeom prst="rect">
            <a:avLst/>
          </a:prstGeom>
        </p:spPr>
      </p:pic>
      <p:pic>
        <p:nvPicPr>
          <p:cNvPr id="7" name="Billede 6"/>
          <p:cNvPicPr>
            <a:picLocks noChangeAspect="1"/>
          </p:cNvPicPr>
          <p:nvPr/>
        </p:nvPicPr>
        <p:blipFill>
          <a:blip r:embed="rId4"/>
          <a:stretch>
            <a:fillRect/>
          </a:stretch>
        </p:blipFill>
        <p:spPr>
          <a:xfrm>
            <a:off x="5530990" y="100645"/>
            <a:ext cx="4478149" cy="6656709"/>
          </a:xfrm>
          <a:prstGeom prst="rect">
            <a:avLst/>
          </a:prstGeom>
          <a:ln w="25400">
            <a:solidFill>
              <a:schemeClr val="tx1"/>
            </a:solidFill>
          </a:ln>
        </p:spPr>
      </p:pic>
      <p:sp>
        <p:nvSpPr>
          <p:cNvPr id="8" name="Titel 1"/>
          <p:cNvSpPr txBox="1">
            <a:spLocks/>
          </p:cNvSpPr>
          <p:nvPr/>
        </p:nvSpPr>
        <p:spPr>
          <a:xfrm>
            <a:off x="838200" y="454162"/>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4100" dirty="0" smtClean="0">
                <a:latin typeface="AvantGarde" panose="020B0500000000000000" pitchFamily="34" charset="0"/>
              </a:rPr>
              <a:t>Alkoholpolitik </a:t>
            </a:r>
          </a:p>
          <a:p>
            <a:r>
              <a:rPr lang="da-DK" sz="4100" dirty="0" smtClean="0">
                <a:latin typeface="AvantGarde" panose="020B0500000000000000" pitchFamily="34" charset="0"/>
              </a:rPr>
              <a:t>Tjeklisten</a:t>
            </a:r>
            <a:endParaRPr lang="da-DK" sz="4100" dirty="0">
              <a:latin typeface="AvantGarde" panose="020B0500000000000000" pitchFamily="34" charset="0"/>
            </a:endParaRPr>
          </a:p>
        </p:txBody>
      </p:sp>
      <p:pic>
        <p:nvPicPr>
          <p:cNvPr id="10" name="Billed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56091" y="311851"/>
            <a:ext cx="1525067" cy="1384094"/>
          </a:xfrm>
          <a:prstGeom prst="rect">
            <a:avLst/>
          </a:prstGeom>
        </p:spPr>
      </p:pic>
      <p:sp>
        <p:nvSpPr>
          <p:cNvPr id="5" name="Tekstfelt 4"/>
          <p:cNvSpPr txBox="1"/>
          <p:nvPr/>
        </p:nvSpPr>
        <p:spPr>
          <a:xfrm>
            <a:off x="1543050" y="3043238"/>
            <a:ext cx="6015038" cy="923330"/>
          </a:xfrm>
          <a:prstGeom prst="rect">
            <a:avLst/>
          </a:prstGeom>
          <a:noFill/>
        </p:spPr>
        <p:txBody>
          <a:bodyPr wrap="square" rtlCol="0">
            <a:spAutoFit/>
          </a:bodyPr>
          <a:lstStyle/>
          <a:p>
            <a:r>
              <a:rPr lang="da-DK" sz="5400" b="1" dirty="0" smtClean="0">
                <a:solidFill>
                  <a:srgbClr val="FF0000"/>
                </a:solidFill>
              </a:rPr>
              <a:t>Opdater figur</a:t>
            </a:r>
            <a:endParaRPr lang="da-DK" sz="5400" b="1" dirty="0">
              <a:solidFill>
                <a:srgbClr val="FF0000"/>
              </a:solidFill>
            </a:endParaRPr>
          </a:p>
        </p:txBody>
      </p:sp>
    </p:spTree>
    <p:extLst>
      <p:ext uri="{BB962C8B-B14F-4D97-AF65-F5344CB8AC3E}">
        <p14:creationId xmlns:p14="http://schemas.microsoft.com/office/powerpoint/2010/main" val="1450777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a:picLocks noChangeAspect="1"/>
          </p:cNvPicPr>
          <p:nvPr/>
        </p:nvPicPr>
        <p:blipFill rotWithShape="1">
          <a:blip r:embed="rId3" cstate="print">
            <a:extLst>
              <a:ext uri="{28A0092B-C50C-407E-A947-70E740481C1C}">
                <a14:useLocalDpi xmlns:a14="http://schemas.microsoft.com/office/drawing/2010/main" val="0"/>
              </a:ext>
            </a:extLst>
          </a:blip>
          <a:srcRect b="24549"/>
          <a:stretch/>
        </p:blipFill>
        <p:spPr>
          <a:xfrm>
            <a:off x="0" y="0"/>
            <a:ext cx="12192000" cy="6901132"/>
          </a:xfrm>
          <a:prstGeom prst="rect">
            <a:avLst/>
          </a:prstGeom>
        </p:spPr>
      </p:pic>
      <p:sp>
        <p:nvSpPr>
          <p:cNvPr id="2" name="Titel 1"/>
          <p:cNvSpPr>
            <a:spLocks noGrp="1"/>
          </p:cNvSpPr>
          <p:nvPr>
            <p:ph type="title"/>
          </p:nvPr>
        </p:nvSpPr>
        <p:spPr>
          <a:xfrm>
            <a:off x="838200" y="385150"/>
            <a:ext cx="10515600" cy="1325563"/>
          </a:xfrm>
        </p:spPr>
        <p:txBody>
          <a:bodyPr>
            <a:normAutofit/>
          </a:bodyPr>
          <a:lstStyle/>
          <a:p>
            <a:r>
              <a:rPr lang="da-DK" sz="4100" dirty="0">
                <a:latin typeface="AvantGarde" panose="020B0500000000000000" pitchFamily="34" charset="0"/>
              </a:rPr>
              <a:t>Kort om unge og alkohol</a:t>
            </a:r>
          </a:p>
        </p:txBody>
      </p:sp>
      <p:grpSp>
        <p:nvGrpSpPr>
          <p:cNvPr id="17" name="Gruppe 16"/>
          <p:cNvGrpSpPr/>
          <p:nvPr/>
        </p:nvGrpSpPr>
        <p:grpSpPr>
          <a:xfrm>
            <a:off x="6826827" y="2031491"/>
            <a:ext cx="4912455" cy="1751651"/>
            <a:chOff x="6826827" y="2031491"/>
            <a:chExt cx="4994564" cy="1751651"/>
          </a:xfrm>
        </p:grpSpPr>
        <p:sp>
          <p:nvSpPr>
            <p:cNvPr id="3" name="Ellipse 2"/>
            <p:cNvSpPr/>
            <p:nvPr/>
          </p:nvSpPr>
          <p:spPr>
            <a:xfrm>
              <a:off x="6992471" y="2031491"/>
              <a:ext cx="4572000" cy="1751651"/>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Titel 1"/>
            <p:cNvSpPr txBox="1">
              <a:spLocks/>
            </p:cNvSpPr>
            <p:nvPr/>
          </p:nvSpPr>
          <p:spPr>
            <a:xfrm>
              <a:off x="6826827" y="2243732"/>
              <a:ext cx="4994564" cy="14933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a-DK" sz="2400" dirty="0" smtClean="0">
                  <a:latin typeface="Corbel" panose="020B0503020204020204" pitchFamily="34" charset="0"/>
                </a:rPr>
                <a:t>DK: 59 % har </a:t>
              </a:r>
              <a:r>
                <a:rPr lang="da-DK" sz="2400" b="1" dirty="0" err="1" smtClean="0">
                  <a:latin typeface="Corbel" panose="020B0503020204020204" pitchFamily="34" charset="0"/>
                </a:rPr>
                <a:t>binge</a:t>
              </a:r>
              <a:r>
                <a:rPr lang="da-DK" sz="2400" b="1" dirty="0" smtClean="0">
                  <a:latin typeface="Corbel" panose="020B0503020204020204" pitchFamily="34" charset="0"/>
                </a:rPr>
                <a:t>-drukket</a:t>
              </a:r>
              <a:r>
                <a:rPr lang="da-DK" sz="2400" dirty="0" smtClean="0">
                  <a:latin typeface="Corbel" panose="020B0503020204020204" pitchFamily="34" charset="0"/>
                </a:rPr>
                <a:t> den seneste måned </a:t>
              </a:r>
            </a:p>
            <a:p>
              <a:pPr algn="ctr"/>
              <a:r>
                <a:rPr lang="da-DK" sz="2400" dirty="0" smtClean="0">
                  <a:latin typeface="Corbel" panose="020B0503020204020204" pitchFamily="34" charset="0"/>
                </a:rPr>
                <a:t>(Europa: 34 %)</a:t>
              </a:r>
              <a:endParaRPr lang="da-DK" sz="2400" dirty="0">
                <a:latin typeface="Corbel" panose="020B0503020204020204" pitchFamily="34" charset="0"/>
              </a:endParaRPr>
            </a:p>
          </p:txBody>
        </p:sp>
      </p:grpSp>
      <p:pic>
        <p:nvPicPr>
          <p:cNvPr id="10" name="Billed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56091" y="311851"/>
            <a:ext cx="1525067" cy="1384094"/>
          </a:xfrm>
          <a:prstGeom prst="rect">
            <a:avLst/>
          </a:prstGeom>
        </p:spPr>
      </p:pic>
      <p:pic>
        <p:nvPicPr>
          <p:cNvPr id="5" name="Billede 4"/>
          <p:cNvPicPr>
            <a:picLocks noChangeAspect="1"/>
          </p:cNvPicPr>
          <p:nvPr/>
        </p:nvPicPr>
        <p:blipFill>
          <a:blip r:embed="rId5"/>
          <a:stretch>
            <a:fillRect/>
          </a:stretch>
        </p:blipFill>
        <p:spPr>
          <a:xfrm>
            <a:off x="838200" y="1784012"/>
            <a:ext cx="5425532" cy="4127004"/>
          </a:xfrm>
          <a:prstGeom prst="rect">
            <a:avLst/>
          </a:prstGeom>
          <a:ln w="3175">
            <a:solidFill>
              <a:srgbClr val="000000"/>
            </a:solidFill>
          </a:ln>
        </p:spPr>
      </p:pic>
      <p:sp>
        <p:nvSpPr>
          <p:cNvPr id="7" name="Tekstfelt 6"/>
          <p:cNvSpPr txBox="1"/>
          <p:nvPr/>
        </p:nvSpPr>
        <p:spPr>
          <a:xfrm>
            <a:off x="838200" y="5944409"/>
            <a:ext cx="5425532" cy="584775"/>
          </a:xfrm>
          <a:prstGeom prst="rect">
            <a:avLst/>
          </a:prstGeom>
          <a:noFill/>
        </p:spPr>
        <p:txBody>
          <a:bodyPr wrap="square" rtlCol="0">
            <a:spAutoFit/>
          </a:bodyPr>
          <a:lstStyle/>
          <a:p>
            <a:r>
              <a:rPr lang="da-DK" sz="1600" dirty="0" smtClean="0">
                <a:latin typeface="Corbel" panose="020B0503020204020204" pitchFamily="34" charset="0"/>
              </a:rPr>
              <a:t>Andel af 15-16-årige der har drukket mindst 5 genstande ved samme lejlighed inden for den seneste måned (ESPAD 2019)</a:t>
            </a:r>
            <a:endParaRPr lang="da-DK" sz="1600" dirty="0">
              <a:latin typeface="Corbel" panose="020B0503020204020204" pitchFamily="34" charset="0"/>
            </a:endParaRPr>
          </a:p>
        </p:txBody>
      </p:sp>
      <p:grpSp>
        <p:nvGrpSpPr>
          <p:cNvPr id="16" name="Gruppe 15"/>
          <p:cNvGrpSpPr/>
          <p:nvPr/>
        </p:nvGrpSpPr>
        <p:grpSpPr>
          <a:xfrm>
            <a:off x="7038109" y="4130955"/>
            <a:ext cx="4448477" cy="1753200"/>
            <a:chOff x="6357337" y="3847514"/>
            <a:chExt cx="4572000" cy="1753200"/>
          </a:xfrm>
        </p:grpSpPr>
        <p:sp>
          <p:nvSpPr>
            <p:cNvPr id="12" name="Ellipse 11"/>
            <p:cNvSpPr/>
            <p:nvPr/>
          </p:nvSpPr>
          <p:spPr>
            <a:xfrm>
              <a:off x="6357337" y="3847514"/>
              <a:ext cx="4572000" cy="1753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Titel 1"/>
            <p:cNvSpPr txBox="1">
              <a:spLocks/>
            </p:cNvSpPr>
            <p:nvPr/>
          </p:nvSpPr>
          <p:spPr>
            <a:xfrm>
              <a:off x="6730584" y="4010868"/>
              <a:ext cx="3825507" cy="14933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a-DK" sz="2400" dirty="0" smtClean="0">
                  <a:latin typeface="Corbel" panose="020B0503020204020204" pitchFamily="34" charset="0"/>
                </a:rPr>
                <a:t>DK: 40 % har været </a:t>
              </a:r>
              <a:r>
                <a:rPr lang="da-DK" sz="2400" b="1" dirty="0" smtClean="0">
                  <a:latin typeface="Corbel" panose="020B0503020204020204" pitchFamily="34" charset="0"/>
                </a:rPr>
                <a:t>fulde</a:t>
              </a:r>
              <a:r>
                <a:rPr lang="da-DK" sz="2400" dirty="0" smtClean="0">
                  <a:latin typeface="Corbel" panose="020B0503020204020204" pitchFamily="34" charset="0"/>
                </a:rPr>
                <a:t> den seneste måned </a:t>
              </a:r>
            </a:p>
            <a:p>
              <a:pPr algn="ctr"/>
              <a:r>
                <a:rPr lang="da-DK" sz="2400" dirty="0" smtClean="0">
                  <a:latin typeface="Corbel" panose="020B0503020204020204" pitchFamily="34" charset="0"/>
                </a:rPr>
                <a:t>(Europa: 13 %)</a:t>
              </a:r>
            </a:p>
          </p:txBody>
        </p:sp>
      </p:grpSp>
      <p:sp>
        <p:nvSpPr>
          <p:cNvPr id="18" name="Tekstfelt 17"/>
          <p:cNvSpPr txBox="1"/>
          <p:nvPr/>
        </p:nvSpPr>
        <p:spPr>
          <a:xfrm>
            <a:off x="9122618" y="6153765"/>
            <a:ext cx="2866946" cy="369332"/>
          </a:xfrm>
          <a:prstGeom prst="rect">
            <a:avLst/>
          </a:prstGeom>
          <a:noFill/>
        </p:spPr>
        <p:txBody>
          <a:bodyPr wrap="square" rtlCol="0">
            <a:spAutoFit/>
          </a:bodyPr>
          <a:lstStyle/>
          <a:p>
            <a:r>
              <a:rPr lang="da-DK" dirty="0" smtClean="0">
                <a:latin typeface="Corbel" panose="020B0503020204020204" pitchFamily="34" charset="0"/>
              </a:rPr>
              <a:t>Kilde: ESPAD Report 2019</a:t>
            </a:r>
            <a:endParaRPr lang="da-DK" dirty="0">
              <a:latin typeface="Corbel" panose="020B0503020204020204" pitchFamily="34" charset="0"/>
            </a:endParaRPr>
          </a:p>
        </p:txBody>
      </p:sp>
    </p:spTree>
    <p:extLst>
      <p:ext uri="{BB962C8B-B14F-4D97-AF65-F5344CB8AC3E}">
        <p14:creationId xmlns:p14="http://schemas.microsoft.com/office/powerpoint/2010/main" val="3926896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a:picLocks noChangeAspect="1"/>
          </p:cNvPicPr>
          <p:nvPr/>
        </p:nvPicPr>
        <p:blipFill rotWithShape="1">
          <a:blip r:embed="rId3" cstate="print">
            <a:extLst>
              <a:ext uri="{28A0092B-C50C-407E-A947-70E740481C1C}">
                <a14:useLocalDpi xmlns:a14="http://schemas.microsoft.com/office/drawing/2010/main" val="0"/>
              </a:ext>
            </a:extLst>
          </a:blip>
          <a:srcRect b="24549"/>
          <a:stretch/>
        </p:blipFill>
        <p:spPr>
          <a:xfrm>
            <a:off x="0" y="0"/>
            <a:ext cx="12192000" cy="6901132"/>
          </a:xfrm>
          <a:prstGeom prst="rect">
            <a:avLst/>
          </a:prstGeom>
        </p:spPr>
      </p:pic>
      <p:sp>
        <p:nvSpPr>
          <p:cNvPr id="2" name="Titel 1"/>
          <p:cNvSpPr>
            <a:spLocks noGrp="1"/>
          </p:cNvSpPr>
          <p:nvPr>
            <p:ph type="title"/>
          </p:nvPr>
        </p:nvSpPr>
        <p:spPr>
          <a:xfrm>
            <a:off x="838200" y="385150"/>
            <a:ext cx="10515600" cy="1325563"/>
          </a:xfrm>
        </p:spPr>
        <p:txBody>
          <a:bodyPr>
            <a:normAutofit/>
          </a:bodyPr>
          <a:lstStyle/>
          <a:p>
            <a:r>
              <a:rPr lang="da-DK" sz="4100" dirty="0">
                <a:latin typeface="AvantGarde" panose="020B0500000000000000" pitchFamily="34" charset="0"/>
              </a:rPr>
              <a:t>Kort om unge og alkohol</a:t>
            </a:r>
          </a:p>
        </p:txBody>
      </p:sp>
      <p:sp>
        <p:nvSpPr>
          <p:cNvPr id="7" name="Ellipse 6"/>
          <p:cNvSpPr/>
          <p:nvPr/>
        </p:nvSpPr>
        <p:spPr>
          <a:xfrm>
            <a:off x="3780901" y="3450565"/>
            <a:ext cx="4508167" cy="290540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da-DK" sz="2400" dirty="0">
                <a:latin typeface="Corbel" panose="020B0503020204020204" pitchFamily="34" charset="0"/>
              </a:rPr>
              <a:t>6</a:t>
            </a:r>
            <a:r>
              <a:rPr lang="da-DK" sz="2400" dirty="0" smtClean="0">
                <a:latin typeface="Corbel" panose="020B0503020204020204" pitchFamily="34" charset="0"/>
              </a:rPr>
              <a:t> ud af 10 unge (59 %), </a:t>
            </a:r>
            <a:r>
              <a:rPr lang="da-DK" sz="2400" dirty="0">
                <a:latin typeface="Corbel" panose="020B0503020204020204" pitchFamily="34" charset="0"/>
              </a:rPr>
              <a:t>har </a:t>
            </a:r>
            <a:r>
              <a:rPr lang="da-DK" sz="2400" dirty="0" smtClean="0">
                <a:latin typeface="Corbel" panose="020B0503020204020204" pitchFamily="34" charset="0"/>
              </a:rPr>
              <a:t>oplevet, at deres venner har forsøgt at få dem til at drikke mere alkohol, end de havde lyst til</a:t>
            </a:r>
          </a:p>
        </p:txBody>
      </p:sp>
      <p:sp>
        <p:nvSpPr>
          <p:cNvPr id="6" name="Pladsholder til indhold 4"/>
          <p:cNvSpPr>
            <a:spLocks noGrp="1"/>
          </p:cNvSpPr>
          <p:nvPr>
            <p:ph idx="1"/>
          </p:nvPr>
        </p:nvSpPr>
        <p:spPr>
          <a:xfrm>
            <a:off x="645558" y="2046336"/>
            <a:ext cx="3293423" cy="2808459"/>
          </a:xfrm>
          <a:prstGeom prst="ellipse">
            <a:avLst/>
          </a:prstGeom>
        </p:spPr>
        <p:style>
          <a:lnRef idx="2">
            <a:schemeClr val="dk1"/>
          </a:lnRef>
          <a:fillRef idx="1">
            <a:schemeClr val="lt1"/>
          </a:fillRef>
          <a:effectRef idx="0">
            <a:schemeClr val="dk1"/>
          </a:effectRef>
          <a:fontRef idx="minor">
            <a:schemeClr val="dk1"/>
          </a:fontRef>
        </p:style>
        <p:txBody>
          <a:bodyPr rtlCol="0" anchor="ctr">
            <a:noAutofit/>
          </a:bodyPr>
          <a:lstStyle/>
          <a:p>
            <a:pPr marL="0" indent="0" algn="ctr">
              <a:buNone/>
            </a:pPr>
            <a:r>
              <a:rPr lang="da-DK" sz="2400" dirty="0" smtClean="0">
                <a:latin typeface="Corbel" panose="020B0503020204020204" pitchFamily="34" charset="0"/>
              </a:rPr>
              <a:t>Mange unge tror</a:t>
            </a:r>
            <a:r>
              <a:rPr lang="da-DK" sz="2400" dirty="0">
                <a:latin typeface="Corbel" panose="020B0503020204020204" pitchFamily="34" charset="0"/>
              </a:rPr>
              <a:t>, at deres jævnaldrende drikker mere, end de rent faktisk gør. </a:t>
            </a:r>
          </a:p>
        </p:txBody>
      </p:sp>
      <p:sp>
        <p:nvSpPr>
          <p:cNvPr id="8" name="Pladsholder til indhold 3"/>
          <p:cNvSpPr txBox="1">
            <a:spLocks/>
          </p:cNvSpPr>
          <p:nvPr/>
        </p:nvSpPr>
        <p:spPr>
          <a:xfrm>
            <a:off x="8256494" y="2095863"/>
            <a:ext cx="3590365" cy="2966069"/>
          </a:xfrm>
          <a:prstGeom prst="ellipse">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da-DK" sz="2400" dirty="0">
                <a:latin typeface="Corbel" panose="020B0503020204020204" pitchFamily="34" charset="0"/>
              </a:rPr>
              <a:t>Med promillen stiger risikoen for </a:t>
            </a:r>
            <a:r>
              <a:rPr lang="da-DK" sz="2400" dirty="0" smtClean="0">
                <a:latin typeface="Corbel" panose="020B0503020204020204" pitchFamily="34" charset="0"/>
              </a:rPr>
              <a:t>ulykker, konflikter, </a:t>
            </a:r>
            <a:r>
              <a:rPr lang="da-DK" sz="2400" dirty="0">
                <a:latin typeface="Corbel" panose="020B0503020204020204" pitchFamily="34" charset="0"/>
              </a:rPr>
              <a:t>slåskampe og </a:t>
            </a:r>
            <a:r>
              <a:rPr lang="da-DK" sz="2400" dirty="0" smtClean="0">
                <a:latin typeface="Corbel" panose="020B0503020204020204" pitchFamily="34" charset="0"/>
              </a:rPr>
              <a:t>sex, som </a:t>
            </a:r>
            <a:r>
              <a:rPr lang="da-DK" sz="2400" dirty="0">
                <a:latin typeface="Corbel" panose="020B0503020204020204" pitchFamily="34" charset="0"/>
              </a:rPr>
              <a:t>man fortryder dagen efter.</a:t>
            </a:r>
          </a:p>
        </p:txBody>
      </p:sp>
      <p:pic>
        <p:nvPicPr>
          <p:cNvPr id="10" name="Billed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56091" y="311851"/>
            <a:ext cx="1525067" cy="1384094"/>
          </a:xfrm>
          <a:prstGeom prst="rect">
            <a:avLst/>
          </a:prstGeom>
        </p:spPr>
      </p:pic>
      <p:sp>
        <p:nvSpPr>
          <p:cNvPr id="9" name="Tekstfelt 8"/>
          <p:cNvSpPr txBox="1"/>
          <p:nvPr/>
        </p:nvSpPr>
        <p:spPr>
          <a:xfrm>
            <a:off x="7597588" y="6153765"/>
            <a:ext cx="4391976" cy="646331"/>
          </a:xfrm>
          <a:prstGeom prst="rect">
            <a:avLst/>
          </a:prstGeom>
          <a:noFill/>
        </p:spPr>
        <p:txBody>
          <a:bodyPr wrap="square" rtlCol="0">
            <a:spAutoFit/>
          </a:bodyPr>
          <a:lstStyle/>
          <a:p>
            <a:r>
              <a:rPr lang="da-DK" dirty="0" smtClean="0">
                <a:latin typeface="Corbel" panose="020B0503020204020204" pitchFamily="34" charset="0"/>
              </a:rPr>
              <a:t>Kilde: Unges alkoholvaner i Danmark 2021. Kræftens Bekæmpelse &amp; TrygFonden 2022. </a:t>
            </a:r>
            <a:endParaRPr lang="da-DK" dirty="0">
              <a:latin typeface="Corbel" panose="020B0503020204020204" pitchFamily="34" charset="0"/>
            </a:endParaRPr>
          </a:p>
        </p:txBody>
      </p:sp>
    </p:spTree>
    <p:extLst>
      <p:ext uri="{BB962C8B-B14F-4D97-AF65-F5344CB8AC3E}">
        <p14:creationId xmlns:p14="http://schemas.microsoft.com/office/powerpoint/2010/main" val="25695673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p:cNvPicPr>
            <a:picLocks noChangeAspect="1"/>
          </p:cNvPicPr>
          <p:nvPr/>
        </p:nvPicPr>
        <p:blipFill rotWithShape="1">
          <a:blip r:embed="rId3" cstate="print">
            <a:extLst>
              <a:ext uri="{28A0092B-C50C-407E-A947-70E740481C1C}">
                <a14:useLocalDpi xmlns:a14="http://schemas.microsoft.com/office/drawing/2010/main" val="0"/>
              </a:ext>
            </a:extLst>
          </a:blip>
          <a:srcRect b="24549"/>
          <a:stretch/>
        </p:blipFill>
        <p:spPr>
          <a:xfrm>
            <a:off x="0" y="0"/>
            <a:ext cx="12192000" cy="6901132"/>
          </a:xfrm>
          <a:prstGeom prst="rect">
            <a:avLst/>
          </a:prstGeom>
        </p:spPr>
      </p:pic>
      <p:sp>
        <p:nvSpPr>
          <p:cNvPr id="8" name="Titel 1"/>
          <p:cNvSpPr>
            <a:spLocks noGrp="1"/>
          </p:cNvSpPr>
          <p:nvPr>
            <p:ph type="title"/>
          </p:nvPr>
        </p:nvSpPr>
        <p:spPr>
          <a:xfrm>
            <a:off x="838200" y="385150"/>
            <a:ext cx="10515600" cy="1325563"/>
          </a:xfrm>
        </p:spPr>
        <p:txBody>
          <a:bodyPr>
            <a:normAutofit/>
          </a:bodyPr>
          <a:lstStyle/>
          <a:p>
            <a:r>
              <a:rPr lang="da-DK" sz="4100" dirty="0">
                <a:latin typeface="AvantGarde" panose="020B0500000000000000" pitchFamily="34" charset="0"/>
              </a:rPr>
              <a:t>Kort om unge og alkohol</a:t>
            </a:r>
          </a:p>
        </p:txBody>
      </p:sp>
      <p:sp>
        <p:nvSpPr>
          <p:cNvPr id="11" name="Ellipse 10"/>
          <p:cNvSpPr/>
          <p:nvPr/>
        </p:nvSpPr>
        <p:spPr>
          <a:xfrm>
            <a:off x="372995" y="1710713"/>
            <a:ext cx="3836696" cy="336772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da-DK" sz="2400" dirty="0" smtClean="0">
                <a:latin typeface="Corbel" panose="020B0503020204020204" pitchFamily="34" charset="0"/>
              </a:rPr>
              <a:t>Danske unge drikker mindre end for 20 år siden, men desværre viser flertallet af nye undersøgelser nu atter en stigning</a:t>
            </a:r>
            <a:endParaRPr lang="da-DK" sz="2400" dirty="0">
              <a:latin typeface="Corbel" panose="020B0503020204020204" pitchFamily="34" charset="0"/>
            </a:endParaRPr>
          </a:p>
        </p:txBody>
      </p:sp>
      <p:sp>
        <p:nvSpPr>
          <p:cNvPr id="12" name="Ellipse 11"/>
          <p:cNvSpPr/>
          <p:nvPr/>
        </p:nvSpPr>
        <p:spPr>
          <a:xfrm>
            <a:off x="4447130" y="1710713"/>
            <a:ext cx="7371875" cy="433572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da-DK" sz="2400" dirty="0" smtClean="0">
                <a:latin typeface="Corbel" panose="020B0503020204020204" pitchFamily="34" charset="0"/>
              </a:rPr>
              <a:t>Unge efterspørger en ny alkoholkultur:</a:t>
            </a:r>
          </a:p>
          <a:p>
            <a:pPr marL="342900" indent="-342900">
              <a:buFont typeface="Arial" panose="020B0604020202020204" pitchFamily="34" charset="0"/>
              <a:buChar char="•"/>
            </a:pPr>
            <a:r>
              <a:rPr lang="da-DK" sz="2400" dirty="0" smtClean="0">
                <a:latin typeface="Corbel" panose="020B0503020204020204" pitchFamily="34" charset="0"/>
              </a:rPr>
              <a:t>45 % synes, at danske unge drikker for meget alkohol</a:t>
            </a:r>
          </a:p>
          <a:p>
            <a:pPr marL="342900" indent="-342900">
              <a:buFont typeface="Arial" panose="020B0604020202020204" pitchFamily="34" charset="0"/>
              <a:buChar char="•"/>
            </a:pPr>
            <a:r>
              <a:rPr lang="da-DK" sz="2400" dirty="0" smtClean="0">
                <a:latin typeface="Corbel" panose="020B0503020204020204" pitchFamily="34" charset="0"/>
              </a:rPr>
              <a:t>88 % ønsker en kultur, hvor alle accepterer et ”nej tak” til alkohol</a:t>
            </a:r>
          </a:p>
          <a:p>
            <a:pPr marL="342900" indent="-342900">
              <a:buFont typeface="Arial" panose="020B0604020202020204" pitchFamily="34" charset="0"/>
              <a:buChar char="•"/>
            </a:pPr>
            <a:r>
              <a:rPr lang="da-DK" sz="2400" dirty="0" smtClean="0">
                <a:latin typeface="Corbel" panose="020B0503020204020204" pitchFamily="34" charset="0"/>
              </a:rPr>
              <a:t>74 % synes det er relevant, at der arbejdes for at udskyde alkoholdebuten og nedsætte alkoholforbruget blandt unge</a:t>
            </a:r>
            <a:endParaRPr lang="da-DK" sz="2400" dirty="0">
              <a:latin typeface="Corbel" panose="020B0503020204020204" pitchFamily="34" charset="0"/>
            </a:endParaRPr>
          </a:p>
        </p:txBody>
      </p:sp>
      <p:pic>
        <p:nvPicPr>
          <p:cNvPr id="9" name="Billed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56091" y="311851"/>
            <a:ext cx="1525067" cy="1384094"/>
          </a:xfrm>
          <a:prstGeom prst="rect">
            <a:avLst/>
          </a:prstGeom>
        </p:spPr>
      </p:pic>
      <p:sp>
        <p:nvSpPr>
          <p:cNvPr id="13" name="Tekstfelt 12"/>
          <p:cNvSpPr txBox="1"/>
          <p:nvPr/>
        </p:nvSpPr>
        <p:spPr>
          <a:xfrm>
            <a:off x="372995" y="5899699"/>
            <a:ext cx="4391976" cy="646331"/>
          </a:xfrm>
          <a:prstGeom prst="rect">
            <a:avLst/>
          </a:prstGeom>
          <a:noFill/>
        </p:spPr>
        <p:txBody>
          <a:bodyPr wrap="square" rtlCol="0">
            <a:spAutoFit/>
          </a:bodyPr>
          <a:lstStyle/>
          <a:p>
            <a:r>
              <a:rPr lang="da-DK" dirty="0" smtClean="0">
                <a:latin typeface="Corbel" panose="020B0503020204020204" pitchFamily="34" charset="0"/>
              </a:rPr>
              <a:t>Kilde: Unges alkoholvaner i Danmark 2021. Kræftens Bekæmpelse &amp; TrygFonden 2022. </a:t>
            </a:r>
            <a:endParaRPr lang="da-DK" dirty="0">
              <a:latin typeface="Corbel" panose="020B0503020204020204" pitchFamily="34" charset="0"/>
            </a:endParaRPr>
          </a:p>
        </p:txBody>
      </p:sp>
    </p:spTree>
    <p:extLst>
      <p:ext uri="{BB962C8B-B14F-4D97-AF65-F5344CB8AC3E}">
        <p14:creationId xmlns:p14="http://schemas.microsoft.com/office/powerpoint/2010/main" val="12249774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p:cNvPicPr>
            <a:picLocks noChangeAspect="1"/>
          </p:cNvPicPr>
          <p:nvPr/>
        </p:nvPicPr>
        <p:blipFill rotWithShape="1">
          <a:blip r:embed="rId3" cstate="print">
            <a:extLst>
              <a:ext uri="{28A0092B-C50C-407E-A947-70E740481C1C}">
                <a14:useLocalDpi xmlns:a14="http://schemas.microsoft.com/office/drawing/2010/main" val="0"/>
              </a:ext>
            </a:extLst>
          </a:blip>
          <a:srcRect b="24549"/>
          <a:stretch/>
        </p:blipFill>
        <p:spPr>
          <a:xfrm>
            <a:off x="0" y="0"/>
            <a:ext cx="12192000" cy="6901132"/>
          </a:xfrm>
          <a:prstGeom prst="rect">
            <a:avLst/>
          </a:prstGeom>
        </p:spPr>
      </p:pic>
      <p:sp>
        <p:nvSpPr>
          <p:cNvPr id="8" name="Titel 1"/>
          <p:cNvSpPr>
            <a:spLocks noGrp="1"/>
          </p:cNvSpPr>
          <p:nvPr>
            <p:ph type="title"/>
          </p:nvPr>
        </p:nvSpPr>
        <p:spPr>
          <a:xfrm>
            <a:off x="838200" y="385150"/>
            <a:ext cx="10515600" cy="1325563"/>
          </a:xfrm>
        </p:spPr>
        <p:txBody>
          <a:bodyPr>
            <a:normAutofit/>
          </a:bodyPr>
          <a:lstStyle/>
          <a:p>
            <a:r>
              <a:rPr lang="da-DK" sz="4100" dirty="0" smtClean="0">
                <a:latin typeface="AvantGarde" panose="020B0500000000000000" pitchFamily="34" charset="0"/>
              </a:rPr>
              <a:t>Kort om unge og alkohol</a:t>
            </a:r>
            <a:br>
              <a:rPr lang="da-DK" sz="4100" dirty="0" smtClean="0">
                <a:latin typeface="AvantGarde" panose="020B0500000000000000" pitchFamily="34" charset="0"/>
              </a:rPr>
            </a:br>
            <a:r>
              <a:rPr lang="da-DK" sz="4100" dirty="0" smtClean="0">
                <a:latin typeface="AvantGarde" panose="020B0500000000000000" pitchFamily="34" charset="0"/>
              </a:rPr>
              <a:t>- og forældre</a:t>
            </a:r>
            <a:endParaRPr lang="da-DK" sz="4100" dirty="0">
              <a:latin typeface="AvantGarde" panose="020B0500000000000000" pitchFamily="34" charset="0"/>
            </a:endParaRPr>
          </a:p>
        </p:txBody>
      </p:sp>
      <p:sp>
        <p:nvSpPr>
          <p:cNvPr id="11" name="Ellipse 10"/>
          <p:cNvSpPr/>
          <p:nvPr/>
        </p:nvSpPr>
        <p:spPr>
          <a:xfrm>
            <a:off x="6737834" y="2913213"/>
            <a:ext cx="4615966" cy="278541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da-DK" sz="2400" dirty="0" smtClean="0">
                <a:latin typeface="Corbel" panose="020B0503020204020204" pitchFamily="34" charset="0"/>
              </a:rPr>
              <a:t>Tre ud af fire forældre (74 </a:t>
            </a:r>
            <a:r>
              <a:rPr lang="da-DK" sz="2400" dirty="0">
                <a:latin typeface="Corbel" panose="020B0503020204020204" pitchFamily="34" charset="0"/>
              </a:rPr>
              <a:t>%) mener, at deres barn </a:t>
            </a:r>
            <a:r>
              <a:rPr lang="da-DK" sz="2400" i="1" dirty="0">
                <a:latin typeface="Corbel" panose="020B0503020204020204" pitchFamily="34" charset="0"/>
              </a:rPr>
              <a:t>drikker mindre </a:t>
            </a:r>
            <a:r>
              <a:rPr lang="da-DK" sz="2400" dirty="0">
                <a:latin typeface="Corbel" panose="020B0503020204020204" pitchFamily="34" charset="0"/>
              </a:rPr>
              <a:t>end andre unge på samme </a:t>
            </a:r>
            <a:r>
              <a:rPr lang="da-DK" sz="2400" dirty="0" smtClean="0">
                <a:latin typeface="Corbel" panose="020B0503020204020204" pitchFamily="34" charset="0"/>
              </a:rPr>
              <a:t>alder</a:t>
            </a:r>
            <a:r>
              <a:rPr lang="da-DK" sz="2400" dirty="0">
                <a:latin typeface="Corbel" panose="020B0503020204020204" pitchFamily="34" charset="0"/>
              </a:rPr>
              <a:t>.</a:t>
            </a:r>
          </a:p>
        </p:txBody>
      </p:sp>
      <p:sp>
        <p:nvSpPr>
          <p:cNvPr id="12" name="Ellipse 11"/>
          <p:cNvSpPr/>
          <p:nvPr/>
        </p:nvSpPr>
        <p:spPr>
          <a:xfrm>
            <a:off x="838200" y="2057366"/>
            <a:ext cx="4615200" cy="27864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da-DK" sz="2400" dirty="0" smtClean="0">
                <a:latin typeface="Corbel" panose="020B0503020204020204" pitchFamily="34" charset="0"/>
              </a:rPr>
              <a:t>Tre ud af fire </a:t>
            </a:r>
            <a:r>
              <a:rPr lang="da-DK" sz="2400" dirty="0">
                <a:latin typeface="Corbel" panose="020B0503020204020204" pitchFamily="34" charset="0"/>
              </a:rPr>
              <a:t>forældre </a:t>
            </a:r>
            <a:endParaRPr lang="da-DK" sz="2400" dirty="0" smtClean="0">
              <a:latin typeface="Corbel" panose="020B0503020204020204" pitchFamily="34" charset="0"/>
            </a:endParaRPr>
          </a:p>
          <a:p>
            <a:pPr algn="ctr"/>
            <a:r>
              <a:rPr lang="da-DK" sz="2400" dirty="0" smtClean="0">
                <a:latin typeface="Corbel" panose="020B0503020204020204" pitchFamily="34" charset="0"/>
              </a:rPr>
              <a:t>(75 </a:t>
            </a:r>
            <a:r>
              <a:rPr lang="da-DK" sz="2400" dirty="0">
                <a:latin typeface="Corbel" panose="020B0503020204020204" pitchFamily="34" charset="0"/>
              </a:rPr>
              <a:t>%) mener, at unges alkoholforbrug er for </a:t>
            </a:r>
            <a:r>
              <a:rPr lang="da-DK" sz="2400" dirty="0" smtClean="0">
                <a:latin typeface="Corbel" panose="020B0503020204020204" pitchFamily="34" charset="0"/>
              </a:rPr>
              <a:t>højt</a:t>
            </a:r>
            <a:endParaRPr lang="da-DK" sz="2400" dirty="0">
              <a:latin typeface="Corbel" panose="020B0503020204020204" pitchFamily="34" charset="0"/>
            </a:endParaRPr>
          </a:p>
        </p:txBody>
      </p:sp>
      <p:pic>
        <p:nvPicPr>
          <p:cNvPr id="10" name="Billed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56091" y="311851"/>
            <a:ext cx="1525067" cy="1384094"/>
          </a:xfrm>
          <a:prstGeom prst="rect">
            <a:avLst/>
          </a:prstGeom>
        </p:spPr>
      </p:pic>
      <p:sp>
        <p:nvSpPr>
          <p:cNvPr id="7" name="Tekstfelt 6"/>
          <p:cNvSpPr txBox="1"/>
          <p:nvPr/>
        </p:nvSpPr>
        <p:spPr>
          <a:xfrm>
            <a:off x="372995" y="5940040"/>
            <a:ext cx="5584052" cy="646331"/>
          </a:xfrm>
          <a:prstGeom prst="rect">
            <a:avLst/>
          </a:prstGeom>
          <a:noFill/>
        </p:spPr>
        <p:txBody>
          <a:bodyPr wrap="square" rtlCol="0">
            <a:spAutoFit/>
          </a:bodyPr>
          <a:lstStyle/>
          <a:p>
            <a:r>
              <a:rPr lang="da-DK" dirty="0" smtClean="0">
                <a:latin typeface="Corbel" panose="020B0503020204020204" pitchFamily="34" charset="0"/>
              </a:rPr>
              <a:t>Kilde: Forældres holdninger til unges alkoholvaner 2020.</a:t>
            </a:r>
          </a:p>
          <a:p>
            <a:r>
              <a:rPr lang="da-DK" dirty="0" smtClean="0">
                <a:latin typeface="Corbel" panose="020B0503020204020204" pitchFamily="34" charset="0"/>
              </a:rPr>
              <a:t>Kræftens Bekæmpelse og TrygFonden 2021. </a:t>
            </a:r>
            <a:endParaRPr lang="da-DK" dirty="0">
              <a:latin typeface="Corbel" panose="020B0503020204020204" pitchFamily="34" charset="0"/>
            </a:endParaRPr>
          </a:p>
        </p:txBody>
      </p:sp>
    </p:spTree>
    <p:extLst>
      <p:ext uri="{BB962C8B-B14F-4D97-AF65-F5344CB8AC3E}">
        <p14:creationId xmlns:p14="http://schemas.microsoft.com/office/powerpoint/2010/main" val="11055089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p:cNvPicPr>
            <a:picLocks noChangeAspect="1"/>
          </p:cNvPicPr>
          <p:nvPr/>
        </p:nvPicPr>
        <p:blipFill rotWithShape="1">
          <a:blip r:embed="rId3" cstate="print">
            <a:extLst>
              <a:ext uri="{28A0092B-C50C-407E-A947-70E740481C1C}">
                <a14:useLocalDpi xmlns:a14="http://schemas.microsoft.com/office/drawing/2010/main" val="0"/>
              </a:ext>
            </a:extLst>
          </a:blip>
          <a:srcRect b="24549"/>
          <a:stretch/>
        </p:blipFill>
        <p:spPr>
          <a:xfrm>
            <a:off x="0" y="0"/>
            <a:ext cx="12192000" cy="6901132"/>
          </a:xfrm>
          <a:prstGeom prst="rect">
            <a:avLst/>
          </a:prstGeom>
        </p:spPr>
      </p:pic>
      <p:sp>
        <p:nvSpPr>
          <p:cNvPr id="8" name="Titel 1"/>
          <p:cNvSpPr>
            <a:spLocks noGrp="1"/>
          </p:cNvSpPr>
          <p:nvPr>
            <p:ph type="title"/>
          </p:nvPr>
        </p:nvSpPr>
        <p:spPr>
          <a:xfrm>
            <a:off x="838200" y="385150"/>
            <a:ext cx="9838765" cy="1325563"/>
          </a:xfrm>
        </p:spPr>
        <p:txBody>
          <a:bodyPr>
            <a:noAutofit/>
          </a:bodyPr>
          <a:lstStyle/>
          <a:p>
            <a:r>
              <a:rPr lang="da-DK" sz="4100" dirty="0" smtClean="0">
                <a:latin typeface="AvantGarde" panose="020B0500000000000000" pitchFamily="34" charset="0"/>
              </a:rPr>
              <a:t>Forældre har betydning for unges forbrug</a:t>
            </a:r>
            <a:endParaRPr lang="da-DK" sz="4100" dirty="0">
              <a:latin typeface="AvantGarde" panose="020B0500000000000000" pitchFamily="34" charset="0"/>
            </a:endParaRPr>
          </a:p>
        </p:txBody>
      </p:sp>
      <p:sp>
        <p:nvSpPr>
          <p:cNvPr id="2" name="Pladsholder til indhold 1"/>
          <p:cNvSpPr>
            <a:spLocks noGrp="1"/>
          </p:cNvSpPr>
          <p:nvPr>
            <p:ph idx="1"/>
          </p:nvPr>
        </p:nvSpPr>
        <p:spPr>
          <a:xfrm>
            <a:off x="838200" y="2095863"/>
            <a:ext cx="4704471" cy="4081100"/>
          </a:xfrm>
        </p:spPr>
        <p:txBody>
          <a:bodyPr>
            <a:normAutofit/>
          </a:bodyPr>
          <a:lstStyle/>
          <a:p>
            <a:r>
              <a:rPr lang="da-DK" sz="2400" dirty="0" smtClean="0">
                <a:latin typeface="Corbel" panose="020B0503020204020204" pitchFamily="34" charset="0"/>
              </a:rPr>
              <a:t>Flertallet af unge har ikke noget imod, </a:t>
            </a:r>
            <a:r>
              <a:rPr lang="da-DK" sz="2400" dirty="0">
                <a:latin typeface="Corbel" panose="020B0503020204020204" pitchFamily="34" charset="0"/>
              </a:rPr>
              <a:t>at deres forældre blander sig i deres alkoholvaner </a:t>
            </a:r>
            <a:endParaRPr lang="da-DK" sz="2400" dirty="0" smtClean="0">
              <a:latin typeface="Corbel" panose="020B0503020204020204" pitchFamily="34" charset="0"/>
            </a:endParaRPr>
          </a:p>
          <a:p>
            <a:r>
              <a:rPr lang="da-DK" sz="2400" dirty="0" smtClean="0">
                <a:latin typeface="Corbel" panose="020B0503020204020204" pitchFamily="34" charset="0"/>
              </a:rPr>
              <a:t>Aftaler nytter </a:t>
            </a:r>
          </a:p>
          <a:p>
            <a:r>
              <a:rPr lang="da-DK" sz="2400" dirty="0" smtClean="0">
                <a:latin typeface="Corbel" panose="020B0503020204020204" pitchFamily="34" charset="0"/>
              </a:rPr>
              <a:t>Forældre </a:t>
            </a:r>
            <a:r>
              <a:rPr lang="da-DK" sz="2400" dirty="0">
                <a:latin typeface="Corbel" panose="020B0503020204020204" pitchFamily="34" charset="0"/>
              </a:rPr>
              <a:t>har stor indflydelse på deres børns alkoholvaner </a:t>
            </a:r>
          </a:p>
          <a:p>
            <a:endParaRPr lang="da-DK" dirty="0">
              <a:latin typeface="Corbel" panose="020B0503020204020204" pitchFamily="34" charset="0"/>
            </a:endParaRPr>
          </a:p>
        </p:txBody>
      </p:sp>
      <p:pic>
        <p:nvPicPr>
          <p:cNvPr id="14" name="Billed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63862" y="4934699"/>
            <a:ext cx="1614991" cy="1036185"/>
          </a:xfrm>
          <a:prstGeom prst="rect">
            <a:avLst/>
          </a:prstGeom>
        </p:spPr>
      </p:pic>
      <p:pic>
        <p:nvPicPr>
          <p:cNvPr id="10" name="Billed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56091" y="311851"/>
            <a:ext cx="1525067" cy="1384094"/>
          </a:xfrm>
          <a:prstGeom prst="rect">
            <a:avLst/>
          </a:prstGeom>
        </p:spPr>
      </p:pic>
      <p:sp>
        <p:nvSpPr>
          <p:cNvPr id="11" name="Tekstfelt 10"/>
          <p:cNvSpPr txBox="1"/>
          <p:nvPr/>
        </p:nvSpPr>
        <p:spPr>
          <a:xfrm>
            <a:off x="696960" y="5715297"/>
            <a:ext cx="10798080" cy="923330"/>
          </a:xfrm>
          <a:prstGeom prst="rect">
            <a:avLst/>
          </a:prstGeom>
          <a:noFill/>
        </p:spPr>
        <p:txBody>
          <a:bodyPr wrap="square" rtlCol="0">
            <a:spAutoFit/>
          </a:bodyPr>
          <a:lstStyle/>
          <a:p>
            <a:r>
              <a:rPr lang="da-DK" dirty="0" smtClean="0">
                <a:latin typeface="Corbel" panose="020B0503020204020204" pitchFamily="34" charset="0"/>
              </a:rPr>
              <a:t>Kilder: </a:t>
            </a:r>
          </a:p>
          <a:p>
            <a:r>
              <a:rPr lang="da-DK" dirty="0" smtClean="0">
                <a:latin typeface="Corbel" panose="020B0503020204020204" pitchFamily="34" charset="0"/>
              </a:rPr>
              <a:t>Unges alkoholvaner i Danmark 2021. </a:t>
            </a:r>
          </a:p>
          <a:p>
            <a:r>
              <a:rPr lang="da-DK" dirty="0" smtClean="0">
                <a:latin typeface="Corbel" panose="020B0503020204020204" pitchFamily="34" charset="0"/>
              </a:rPr>
              <a:t>Forældres betydning for deres børns alkoholforbrug – en systematisk litteraturgennemgang. 2016 </a:t>
            </a:r>
          </a:p>
        </p:txBody>
      </p:sp>
      <p:sp>
        <p:nvSpPr>
          <p:cNvPr id="12" name="Ellipse 11"/>
          <p:cNvSpPr/>
          <p:nvPr/>
        </p:nvSpPr>
        <p:spPr>
          <a:xfrm>
            <a:off x="6338661" y="1951768"/>
            <a:ext cx="4979963" cy="2741876"/>
          </a:xfrm>
          <a:prstGeom prst="ellipse">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dirty="0" smtClean="0">
              <a:solidFill>
                <a:schemeClr val="tx1"/>
              </a:solidFill>
              <a:latin typeface="Corbel" panose="020B0503020204020204" pitchFamily="34" charset="0"/>
            </a:endParaRPr>
          </a:p>
          <a:p>
            <a:pPr algn="ctr"/>
            <a:r>
              <a:rPr lang="da-DK" sz="2400" dirty="0">
                <a:solidFill>
                  <a:schemeClr val="tx1"/>
                </a:solidFill>
                <a:latin typeface="Corbel" panose="020B0503020204020204" pitchFamily="34" charset="0"/>
              </a:rPr>
              <a:t>75 </a:t>
            </a:r>
            <a:r>
              <a:rPr lang="da-DK" sz="2400" dirty="0" smtClean="0">
                <a:solidFill>
                  <a:schemeClr val="tx1"/>
                </a:solidFill>
                <a:latin typeface="Corbel" panose="020B0503020204020204" pitchFamily="34" charset="0"/>
              </a:rPr>
              <a:t>% </a:t>
            </a:r>
            <a:r>
              <a:rPr lang="da-DK" sz="2400" dirty="0">
                <a:solidFill>
                  <a:schemeClr val="tx1"/>
                </a:solidFill>
                <a:latin typeface="Corbel" panose="020B0503020204020204" pitchFamily="34" charset="0"/>
              </a:rPr>
              <a:t>af unge overholder altid eller for det meste de </a:t>
            </a:r>
            <a:r>
              <a:rPr lang="da-DK" sz="2400" dirty="0" smtClean="0">
                <a:solidFill>
                  <a:schemeClr val="tx1"/>
                </a:solidFill>
                <a:latin typeface="Corbel" panose="020B0503020204020204" pitchFamily="34" charset="0"/>
              </a:rPr>
              <a:t>aftaler om alkohol, </a:t>
            </a:r>
            <a:r>
              <a:rPr lang="da-DK" sz="2400" dirty="0">
                <a:solidFill>
                  <a:schemeClr val="tx1"/>
                </a:solidFill>
                <a:latin typeface="Corbel" panose="020B0503020204020204" pitchFamily="34" charset="0"/>
              </a:rPr>
              <a:t>som de indgår med deres forældre. </a:t>
            </a:r>
            <a:endParaRPr lang="da-DK" dirty="0">
              <a:solidFill>
                <a:schemeClr val="tx1"/>
              </a:solidFill>
              <a:latin typeface="Corbel" panose="020B0503020204020204" pitchFamily="34" charset="0"/>
            </a:endParaRPr>
          </a:p>
        </p:txBody>
      </p:sp>
      <p:cxnSp>
        <p:nvCxnSpPr>
          <p:cNvPr id="5" name="Lige pilforbindelse 4"/>
          <p:cNvCxnSpPr/>
          <p:nvPr/>
        </p:nvCxnSpPr>
        <p:spPr>
          <a:xfrm>
            <a:off x="3038622" y="3411094"/>
            <a:ext cx="3057378" cy="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136457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lede 13"/>
          <p:cNvPicPr>
            <a:picLocks noChangeAspect="1"/>
          </p:cNvPicPr>
          <p:nvPr/>
        </p:nvPicPr>
        <p:blipFill rotWithShape="1">
          <a:blip r:embed="rId3" cstate="print">
            <a:extLst>
              <a:ext uri="{28A0092B-C50C-407E-A947-70E740481C1C}">
                <a14:useLocalDpi xmlns:a14="http://schemas.microsoft.com/office/drawing/2010/main" val="0"/>
              </a:ext>
            </a:extLst>
          </a:blip>
          <a:srcRect b="24549"/>
          <a:stretch/>
        </p:blipFill>
        <p:spPr>
          <a:xfrm>
            <a:off x="0" y="0"/>
            <a:ext cx="12192000" cy="6901132"/>
          </a:xfrm>
          <a:prstGeom prst="rect">
            <a:avLst/>
          </a:prstGeom>
        </p:spPr>
      </p:pic>
      <p:sp>
        <p:nvSpPr>
          <p:cNvPr id="4" name="Pladsholder til indhold 3"/>
          <p:cNvSpPr>
            <a:spLocks noGrp="1"/>
          </p:cNvSpPr>
          <p:nvPr>
            <p:ph idx="1"/>
          </p:nvPr>
        </p:nvSpPr>
        <p:spPr>
          <a:xfrm>
            <a:off x="1981200" y="1600201"/>
            <a:ext cx="5226424" cy="981807"/>
          </a:xfrm>
          <a:prstGeom prst="rect">
            <a:avLst/>
          </a:prstGeom>
        </p:spPr>
        <p:txBody>
          <a:bodyPr wrap="square">
            <a:spAutoFit/>
          </a:bodyPr>
          <a:lstStyle/>
          <a:p>
            <a:pPr marL="0" indent="0">
              <a:spcAft>
                <a:spcPts val="600"/>
              </a:spcAft>
              <a:buNone/>
            </a:pPr>
            <a:endParaRPr lang="da-DK" sz="2400" dirty="0"/>
          </a:p>
          <a:p>
            <a:pPr>
              <a:spcAft>
                <a:spcPts val="600"/>
              </a:spcAft>
            </a:pPr>
            <a:endParaRPr lang="da-DK" sz="2400" dirty="0"/>
          </a:p>
        </p:txBody>
      </p:sp>
      <p:pic>
        <p:nvPicPr>
          <p:cNvPr id="6" name="Billede 5"/>
          <p:cNvPicPr>
            <a:picLocks noChangeAspect="1"/>
          </p:cNvPicPr>
          <p:nvPr/>
        </p:nvPicPr>
        <p:blipFill rotWithShape="1">
          <a:blip r:embed="rId4" cstate="print">
            <a:extLst>
              <a:ext uri="{28A0092B-C50C-407E-A947-70E740481C1C}">
                <a14:useLocalDpi xmlns:a14="http://schemas.microsoft.com/office/drawing/2010/main" val="0"/>
              </a:ext>
            </a:extLst>
          </a:blip>
          <a:srcRect l="66709"/>
          <a:stretch/>
        </p:blipFill>
        <p:spPr>
          <a:xfrm>
            <a:off x="1619004" y="4743144"/>
            <a:ext cx="8755227" cy="1619944"/>
          </a:xfrm>
          <a:prstGeom prst="rect">
            <a:avLst/>
          </a:prstGeom>
        </p:spPr>
      </p:pic>
      <p:sp>
        <p:nvSpPr>
          <p:cNvPr id="8" name="Ellipse 7"/>
          <p:cNvSpPr/>
          <p:nvPr/>
        </p:nvSpPr>
        <p:spPr>
          <a:xfrm>
            <a:off x="2605112" y="1425970"/>
            <a:ext cx="2717498" cy="2394617"/>
          </a:xfrm>
          <a:prstGeom prst="ellipse">
            <a:avLst/>
          </a:prstGeom>
          <a:solidFill>
            <a:srgbClr val="FF0000">
              <a:alpha val="74902"/>
            </a:srgb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dirty="0">
                <a:solidFill>
                  <a:schemeClr val="tx1"/>
                </a:solidFill>
                <a:latin typeface="Corbel" panose="020B0503020204020204" pitchFamily="34" charset="0"/>
              </a:rPr>
              <a:t>FORÆLDRE ER ROLLE-MODELLER</a:t>
            </a:r>
          </a:p>
        </p:txBody>
      </p:sp>
      <p:cxnSp>
        <p:nvCxnSpPr>
          <p:cNvPr id="9" name="Lige pilforbindelse 8"/>
          <p:cNvCxnSpPr/>
          <p:nvPr/>
        </p:nvCxnSpPr>
        <p:spPr>
          <a:xfrm flipV="1">
            <a:off x="5477968" y="1947572"/>
            <a:ext cx="1457053" cy="444272"/>
          </a:xfrm>
          <a:prstGeom prst="straightConnector1">
            <a:avLst/>
          </a:prstGeom>
          <a:ln w="6350">
            <a:solidFill>
              <a:schemeClr val="tx1"/>
            </a:solidFill>
            <a:tailEnd type="triangle"/>
          </a:ln>
        </p:spPr>
        <p:style>
          <a:lnRef idx="3">
            <a:schemeClr val="accent2"/>
          </a:lnRef>
          <a:fillRef idx="0">
            <a:schemeClr val="accent2"/>
          </a:fillRef>
          <a:effectRef idx="2">
            <a:schemeClr val="accent2"/>
          </a:effectRef>
          <a:fontRef idx="minor">
            <a:schemeClr val="tx1"/>
          </a:fontRef>
        </p:style>
      </p:cxnSp>
      <p:cxnSp>
        <p:nvCxnSpPr>
          <p:cNvPr id="10" name="Lige pilforbindelse 9"/>
          <p:cNvCxnSpPr/>
          <p:nvPr/>
        </p:nvCxnSpPr>
        <p:spPr>
          <a:xfrm>
            <a:off x="5498052" y="2815581"/>
            <a:ext cx="1436969" cy="4938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Ellipse 10"/>
          <p:cNvSpPr/>
          <p:nvPr/>
        </p:nvSpPr>
        <p:spPr>
          <a:xfrm>
            <a:off x="7058287" y="613415"/>
            <a:ext cx="2427938" cy="1891029"/>
          </a:xfrm>
          <a:prstGeom prst="ellipse">
            <a:avLst/>
          </a:prstGeom>
          <a:solidFill>
            <a:schemeClr val="bg1">
              <a:lumMod val="95000"/>
              <a:alpha val="74902"/>
            </a:schemeClr>
          </a:solidFill>
          <a:ln w="158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dirty="0">
                <a:solidFill>
                  <a:schemeClr val="tx1"/>
                </a:solidFill>
                <a:latin typeface="Corbel" panose="020B0503020204020204" pitchFamily="34" charset="0"/>
              </a:rPr>
              <a:t>HOLDNING</a:t>
            </a:r>
          </a:p>
          <a:p>
            <a:pPr algn="ctr"/>
            <a:r>
              <a:rPr lang="da-DK" sz="2400" dirty="0">
                <a:solidFill>
                  <a:schemeClr val="tx1"/>
                </a:solidFill>
                <a:latin typeface="Corbel" panose="020B0503020204020204" pitchFamily="34" charset="0"/>
              </a:rPr>
              <a:t>OG</a:t>
            </a:r>
          </a:p>
          <a:p>
            <a:pPr algn="ctr"/>
            <a:r>
              <a:rPr lang="da-DK" sz="2400" dirty="0">
                <a:solidFill>
                  <a:schemeClr val="tx1"/>
                </a:solidFill>
                <a:latin typeface="Corbel" panose="020B0503020204020204" pitchFamily="34" charset="0"/>
              </a:rPr>
              <a:t>AFTALER</a:t>
            </a:r>
          </a:p>
        </p:txBody>
      </p:sp>
      <p:sp>
        <p:nvSpPr>
          <p:cNvPr id="12" name="Ellipse 11"/>
          <p:cNvSpPr/>
          <p:nvPr/>
        </p:nvSpPr>
        <p:spPr>
          <a:xfrm>
            <a:off x="7078371" y="2623279"/>
            <a:ext cx="2427938" cy="1886292"/>
          </a:xfrm>
          <a:prstGeom prst="ellipse">
            <a:avLst/>
          </a:prstGeom>
          <a:solidFill>
            <a:schemeClr val="bg1">
              <a:lumMod val="95000"/>
              <a:alpha val="74902"/>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dirty="0" smtClean="0">
                <a:solidFill>
                  <a:schemeClr val="tx1"/>
                </a:solidFill>
                <a:latin typeface="Corbel" panose="020B0503020204020204" pitchFamily="34" charset="0"/>
              </a:rPr>
              <a:t>EGET </a:t>
            </a:r>
            <a:endParaRPr lang="da-DK" sz="2400" dirty="0">
              <a:solidFill>
                <a:schemeClr val="tx1"/>
              </a:solidFill>
              <a:latin typeface="Corbel" panose="020B0503020204020204" pitchFamily="34" charset="0"/>
            </a:endParaRPr>
          </a:p>
          <a:p>
            <a:pPr algn="ctr"/>
            <a:r>
              <a:rPr lang="da-DK" sz="2400" dirty="0">
                <a:solidFill>
                  <a:schemeClr val="tx1"/>
                </a:solidFill>
                <a:latin typeface="Corbel" panose="020B0503020204020204" pitchFamily="34" charset="0"/>
              </a:rPr>
              <a:t>FORBRUG</a:t>
            </a:r>
          </a:p>
        </p:txBody>
      </p:sp>
      <p:pic>
        <p:nvPicPr>
          <p:cNvPr id="15" name="Billed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56091" y="311851"/>
            <a:ext cx="1525067" cy="1384094"/>
          </a:xfrm>
          <a:prstGeom prst="rect">
            <a:avLst/>
          </a:prstGeom>
        </p:spPr>
      </p:pic>
    </p:spTree>
    <p:extLst>
      <p:ext uri="{BB962C8B-B14F-4D97-AF65-F5344CB8AC3E}">
        <p14:creationId xmlns:p14="http://schemas.microsoft.com/office/powerpoint/2010/main" val="33314986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1241</TotalTime>
  <Words>2171</Words>
  <Application>Microsoft Office PowerPoint</Application>
  <PresentationFormat>Widescreen</PresentationFormat>
  <Paragraphs>149</Paragraphs>
  <Slides>10</Slides>
  <Notes>10</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10</vt:i4>
      </vt:variant>
    </vt:vector>
  </HeadingPairs>
  <TitlesOfParts>
    <vt:vector size="17" baseType="lpstr">
      <vt:lpstr>Adobe Devanagari</vt:lpstr>
      <vt:lpstr>Arial</vt:lpstr>
      <vt:lpstr>AvantGarde</vt:lpstr>
      <vt:lpstr>Calibri</vt:lpstr>
      <vt:lpstr>Calibri Light</vt:lpstr>
      <vt:lpstr>Corbel</vt:lpstr>
      <vt:lpstr>Office-tema</vt:lpstr>
      <vt:lpstr>Gymnasier Fuld af liv </vt:lpstr>
      <vt:lpstr>Gymnasier Fuld af liv </vt:lpstr>
      <vt:lpstr>PowerPoint-præsentation</vt:lpstr>
      <vt:lpstr>Kort om unge og alkohol</vt:lpstr>
      <vt:lpstr>Kort om unge og alkohol</vt:lpstr>
      <vt:lpstr>Kort om unge og alkohol</vt:lpstr>
      <vt:lpstr>Kort om unge og alkohol - og forældre</vt:lpstr>
      <vt:lpstr>Forældre har betydning for unges forbrug</vt:lpstr>
      <vt:lpstr>PowerPoint-præsentation</vt:lpstr>
      <vt:lpstr>PowerPoint-præsentation</vt:lpstr>
    </vt:vector>
  </TitlesOfParts>
  <Company>Kræftens Bekæmpelse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Oplev mere – drik mindre</dc:title>
  <dc:creator>Lotte Pålsson</dc:creator>
  <cp:lastModifiedBy>Lotte Riisgaard Kragh</cp:lastModifiedBy>
  <cp:revision>122</cp:revision>
  <dcterms:created xsi:type="dcterms:W3CDTF">2019-02-12T10:48:02Z</dcterms:created>
  <dcterms:modified xsi:type="dcterms:W3CDTF">2022-06-07T06:47:16Z</dcterms:modified>
</cp:coreProperties>
</file>